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7" r:id="rId10"/>
    <p:sldId id="268" r:id="rId11"/>
    <p:sldId id="269" r:id="rId12"/>
    <p:sldId id="264" r:id="rId13"/>
    <p:sldId id="265" r:id="rId14"/>
    <p:sldId id="266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6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96" autoAdjust="0"/>
    <p:restoredTop sz="95033" autoAdjust="0"/>
  </p:normalViewPr>
  <p:slideViewPr>
    <p:cSldViewPr snapToGrid="0">
      <p:cViewPr varScale="1">
        <p:scale>
          <a:sx n="64" d="100"/>
          <a:sy n="64" d="100"/>
        </p:scale>
        <p:origin x="570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ripartizione quote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0-3382-40FC-A2D4-143D6589D14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382-40FC-A2D4-143D6589D14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3382-40FC-A2D4-143D6589D14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382-40FC-A2D4-143D6589D14A}"/>
              </c:ext>
            </c:extLst>
          </c:dPt>
          <c:cat>
            <c:strRef>
              <c:f>Foglio1!$A$2:$A$5</c:f>
              <c:strCache>
                <c:ptCount val="4"/>
                <c:pt idx="0">
                  <c:v>1° socio (C.E.O.)</c:v>
                </c:pt>
                <c:pt idx="1">
                  <c:v>2° socio</c:v>
                </c:pt>
                <c:pt idx="2">
                  <c:v>3° socio</c:v>
                </c:pt>
                <c:pt idx="3">
                  <c:v>4° socio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20</c:v>
                </c:pt>
                <c:pt idx="1">
                  <c:v>23</c:v>
                </c:pt>
                <c:pt idx="2">
                  <c:v>27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3FB-458F-8963-B28101FA6C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0.3885</cdr:x>
      <cdr:y>0.67495</cdr:y>
    </cdr:from>
    <cdr:to>
      <cdr:x>0.5</cdr:x>
      <cdr:y>0.76268</cdr:y>
    </cdr:to>
    <cdr:sp macro="" textlink="">
      <cdr:nvSpPr>
        <cdr:cNvPr id="2" name="CasellaDiTesto 1">
          <a:extLst xmlns:a="http://schemas.openxmlformats.org/drawingml/2006/main">
            <a:ext uri="{FF2B5EF4-FFF2-40B4-BE49-F238E27FC236}">
              <a16:creationId xmlns:a16="http://schemas.microsoft.com/office/drawing/2014/main" id="{1FFF45A1-0136-6ACC-81D3-3D0C76C9D9A6}"/>
            </a:ext>
          </a:extLst>
        </cdr:cNvPr>
        <cdr:cNvSpPr txBox="1"/>
      </cdr:nvSpPr>
      <cdr:spPr>
        <a:xfrm xmlns:a="http://schemas.openxmlformats.org/drawingml/2006/main">
          <a:off x="2432461" y="2604782"/>
          <a:ext cx="698089" cy="3385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600" dirty="0"/>
            <a:t>27%</a:t>
          </a:r>
        </a:p>
      </cdr:txBody>
    </cdr:sp>
  </cdr:relSizeAnchor>
  <cdr:relSizeAnchor xmlns:cdr="http://schemas.openxmlformats.org/drawingml/2006/chartDrawing">
    <cdr:from>
      <cdr:x>0.57639</cdr:x>
      <cdr:y>0.54698</cdr:y>
    </cdr:from>
    <cdr:to>
      <cdr:x>0.70202</cdr:x>
      <cdr:y>0.64277</cdr:y>
    </cdr:to>
    <cdr:sp macro="" textlink="">
      <cdr:nvSpPr>
        <cdr:cNvPr id="3" name="CasellaDiTesto 2">
          <a:extLst xmlns:a="http://schemas.openxmlformats.org/drawingml/2006/main">
            <a:ext uri="{FF2B5EF4-FFF2-40B4-BE49-F238E27FC236}">
              <a16:creationId xmlns:a16="http://schemas.microsoft.com/office/drawing/2014/main" id="{03D0B993-6348-D63F-4E9B-7F15B295CD95}"/>
            </a:ext>
          </a:extLst>
        </cdr:cNvPr>
        <cdr:cNvSpPr txBox="1"/>
      </cdr:nvSpPr>
      <cdr:spPr>
        <a:xfrm xmlns:a="http://schemas.openxmlformats.org/drawingml/2006/main">
          <a:off x="3608849" y="2110914"/>
          <a:ext cx="786580" cy="3696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it-IT" sz="1600" dirty="0"/>
            <a:t>23%</a:t>
          </a:r>
        </a:p>
      </cdr:txBody>
    </cdr:sp>
  </cdr:relSizeAnchor>
</c:userShape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29T21:09:52.5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24575,'0'0'-8191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7C0C22-EBDA-4130-87AE-CB28BC19B0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7/4/2022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419A8-07CA-4A4C-AEC2-C40D4D50A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FA7B86-E610-42EA-B4DC-C2F4477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A7BA06D-B3FF-4E91-8639-B4569AE3AA23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Arc 7">
            <a:extLst>
              <a:ext uri="{FF2B5EF4-FFF2-40B4-BE49-F238E27FC236}">
                <a16:creationId xmlns:a16="http://schemas.microsoft.com/office/drawing/2014/main" id="{2B30C86D-5A07-48BC-9C9D-6F9A2DB1E9E1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25807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6E5D1-6D19-4E7F-9B4E-42326B77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AD2A06C-F91A-4ADC-9CD2-61F0A4D7EE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43AA9A-2280-4F63-8B3D-20742AE69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D986B-E58E-43B6-8A80-FFA9D8F74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40D36-2E71-4F27-967F-7A3E4C6EE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C1609904-5327-4D2C-A445-B270A00F3B5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30FC7BEC-08C5-4D95-9C84-B48BC8AD1C9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44884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1FEA3D-0C7F-45CD-B6A0-942F707B36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8B8A12-BCE6-4D03-A637-1DEC8924B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9755-9FF4-428A-AEB7-1A64774667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141836-11E2-49FD-877D-53B74514A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D24C42-4B05-4EEF-BE14-29041EC9C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5BADDEB1-F604-408B-B02A-A2814606E6AF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8DF7987-332F-4D6C-81C3-990F39C76C96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1476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5974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7/4/2022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35482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A5F313-1240-47AE-A026-7F349292B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7/4/2022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448158-6132-4335-B8E1-F6A896383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4C5B6-1598-48B4-9B3A-3078FDBE9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FEDBDD32-D3EE-4848-A112-BA814D4631CD}"/>
              </a:ext>
            </a:extLst>
          </p:cNvPr>
          <p:cNvSpPr/>
          <p:nvPr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Arc 9">
            <a:extLst>
              <a:ext uri="{FF2B5EF4-FFF2-40B4-BE49-F238E27FC236}">
                <a16:creationId xmlns:a16="http://schemas.microsoft.com/office/drawing/2014/main" id="{61350361-843C-49D0-BD6A-ECDBA3842BA0}"/>
              </a:ext>
            </a:extLst>
          </p:cNvPr>
          <p:cNvSpPr/>
          <p:nvPr/>
        </p:nvSpPr>
        <p:spPr>
          <a:xfrm rot="10800000" flipV="1">
            <a:off x="555710" y="106482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62182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7/4/2022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399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7/4/2022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16990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7/4/2022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3570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7/4/2022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73604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7/4/2022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3086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EDB8D0-98ED-4B86-9D5F-E61ADC70144D}" type="datetimeFigureOut">
              <a:rPr lang="en-US" smtClean="0"/>
              <a:pPr/>
              <a:t>7/4/2022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9799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82EDB8D0-98ED-4B86-9D5F-E61ADC70144D}" type="datetimeFigureOut">
              <a:rPr lang="en-US" smtClean="0"/>
              <a:pPr/>
              <a:t>7/4/2022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4854181D-6920-4594-9A5D-6CE56DC9F8B2}" type="slidenum">
              <a:rPr lang="en-US" smtClean="0"/>
              <a:pPr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264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1" r:id="rId1"/>
    <p:sldLayoutId id="2147483742" r:id="rId2"/>
    <p:sldLayoutId id="2147483743" r:id="rId3"/>
    <p:sldLayoutId id="2147483733" r:id="rId4"/>
    <p:sldLayoutId id="2147483734" r:id="rId5"/>
    <p:sldLayoutId id="2147483739" r:id="rId6"/>
    <p:sldLayoutId id="2147483735" r:id="rId7"/>
    <p:sldLayoutId id="2147483736" r:id="rId8"/>
    <p:sldLayoutId id="2147483737" r:id="rId9"/>
    <p:sldLayoutId id="2147483738" r:id="rId10"/>
    <p:sldLayoutId id="214748374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1D7EC86-7CB9-431D-8AC3-8AAF0440B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D4B9777F-B610-419B-9193-80306388F3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!!Arc">
            <a:extLst>
              <a:ext uri="{FF2B5EF4-FFF2-40B4-BE49-F238E27FC236}">
                <a16:creationId xmlns:a16="http://schemas.microsoft.com/office/drawing/2014/main" id="{311F016A-A753-449B-9EA6-322199B711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7715">
            <a:off x="1108520" y="775849"/>
            <a:ext cx="2987899" cy="2987899"/>
          </a:xfrm>
          <a:prstGeom prst="arc">
            <a:avLst>
              <a:gd name="adj1" fmla="val 16200000"/>
              <a:gd name="adj2" fmla="val 2287352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2FAFE673-F6FE-58F3-A51A-132F390D21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25612" y="491961"/>
            <a:ext cx="4425963" cy="1860192"/>
          </a:xfrm>
        </p:spPr>
        <p:txBody>
          <a:bodyPr>
            <a:normAutofit/>
          </a:bodyPr>
          <a:lstStyle/>
          <a:p>
            <a:pPr algn="l"/>
            <a:r>
              <a:rPr lang="it-IT" sz="4400" dirty="0"/>
              <a:t>SAFE PLACE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32D39D94-BCFA-1F2B-50BE-86B7840F8D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46703" y="5729611"/>
            <a:ext cx="5693907" cy="498491"/>
          </a:xfrm>
        </p:spPr>
        <p:txBody>
          <a:bodyPr>
            <a:normAutofit/>
          </a:bodyPr>
          <a:lstStyle/>
          <a:p>
            <a:pPr algn="l"/>
            <a:r>
              <a:rPr lang="it-IT" sz="1800" dirty="0"/>
              <a:t>LA SICUREZZA A PORTATA DI TUTTI</a:t>
            </a:r>
          </a:p>
        </p:txBody>
      </p:sp>
      <p:pic>
        <p:nvPicPr>
          <p:cNvPr id="6" name="Picture 3" descr="Cavo multicolore intrecciato">
            <a:extLst>
              <a:ext uri="{FF2B5EF4-FFF2-40B4-BE49-F238E27FC236}">
                <a16:creationId xmlns:a16="http://schemas.microsoft.com/office/drawing/2014/main" id="{69CC83DB-6FA5-B97D-DA00-30258AE97773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834" r="18306" b="-2"/>
          <a:stretch/>
        </p:blipFill>
        <p:spPr>
          <a:xfrm>
            <a:off x="5733768" y="-1"/>
            <a:ext cx="6458232" cy="6858001"/>
          </a:xfrm>
          <a:custGeom>
            <a:avLst/>
            <a:gdLst/>
            <a:ahLst/>
            <a:cxnLst/>
            <a:rect l="l" t="t" r="r" b="b"/>
            <a:pathLst>
              <a:path w="6458232" h="6858001">
                <a:moveTo>
                  <a:pt x="2209000" y="0"/>
                </a:moveTo>
                <a:lnTo>
                  <a:pt x="6458232" y="0"/>
                </a:lnTo>
                <a:lnTo>
                  <a:pt x="6458232" y="6858001"/>
                </a:lnTo>
                <a:lnTo>
                  <a:pt x="651045" y="6858001"/>
                </a:lnTo>
                <a:lnTo>
                  <a:pt x="635146" y="6830200"/>
                </a:lnTo>
                <a:cubicBezTo>
                  <a:pt x="230085" y="6080469"/>
                  <a:pt x="0" y="5221296"/>
                  <a:pt x="0" y="4308089"/>
                </a:cubicBezTo>
                <a:cubicBezTo>
                  <a:pt x="0" y="2572997"/>
                  <a:pt x="830606" y="1032965"/>
                  <a:pt x="2113832" y="68046"/>
                </a:cubicBezTo>
                <a:close/>
              </a:path>
            </a:pathLst>
          </a:custGeom>
        </p:spPr>
      </p:pic>
      <p:sp>
        <p:nvSpPr>
          <p:cNvPr id="15" name="!!Rectangle">
            <a:extLst>
              <a:ext uri="{FF2B5EF4-FFF2-40B4-BE49-F238E27FC236}">
                <a16:creationId xmlns:a16="http://schemas.microsoft.com/office/drawing/2014/main" id="{95106A28-883A-4993-BF9E-C403B81A8D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394269" y="4274457"/>
            <a:ext cx="825256" cy="825256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!!Oval">
            <a:extLst>
              <a:ext uri="{FF2B5EF4-FFF2-40B4-BE49-F238E27FC236}">
                <a16:creationId xmlns:a16="http://schemas.microsoft.com/office/drawing/2014/main" id="{F5AE4E4F-9F4C-43ED-8299-9BD63B74E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742" y="5649686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610535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A28B9B-E45A-C47D-9B3F-4053DEFA7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SAFE PLACE: </a:t>
            </a:r>
            <a:r>
              <a:rPr lang="it-IT" sz="2400" u="sng" dirty="0">
                <a:latin typeface="+mn-lt"/>
              </a:rPr>
              <a:t>COME SONO RIPARTITE LE QUOTE?</a:t>
            </a:r>
          </a:p>
        </p:txBody>
      </p:sp>
      <p:graphicFrame>
        <p:nvGraphicFramePr>
          <p:cNvPr id="12" name="Segnaposto contenuto 11">
            <a:extLst>
              <a:ext uri="{FF2B5EF4-FFF2-40B4-BE49-F238E27FC236}">
                <a16:creationId xmlns:a16="http://schemas.microsoft.com/office/drawing/2014/main" id="{67FD58B7-0585-2389-250C-00B0FEE4AB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1242326"/>
              </p:ext>
            </p:extLst>
          </p:nvPr>
        </p:nvGraphicFramePr>
        <p:xfrm>
          <a:off x="5092700" y="1825625"/>
          <a:ext cx="6261100" cy="3859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7" name="Input penna 16">
                <a:extLst>
                  <a:ext uri="{FF2B5EF4-FFF2-40B4-BE49-F238E27FC236}">
                    <a16:creationId xmlns:a16="http://schemas.microsoft.com/office/drawing/2014/main" id="{DF9506EC-BFA1-0174-E4AE-DE68FEBFF85A}"/>
                  </a:ext>
                </a:extLst>
              </p14:cNvPr>
              <p14:cNvContentPartPr/>
              <p14:nvPr/>
            </p14:nvContentPartPr>
            <p14:xfrm>
              <a:off x="-353926" y="2123756"/>
              <a:ext cx="360" cy="360"/>
            </p14:xfrm>
          </p:contentPart>
        </mc:Choice>
        <mc:Fallback xmlns="">
          <p:pic>
            <p:nvPicPr>
              <p:cNvPr id="17" name="Input penna 16">
                <a:extLst>
                  <a:ext uri="{FF2B5EF4-FFF2-40B4-BE49-F238E27FC236}">
                    <a16:creationId xmlns:a16="http://schemas.microsoft.com/office/drawing/2014/main" xmlns="" xmlns:p14="http://schemas.microsoft.com/office/powerpoint/2010/main" id="{DF9506EC-BFA1-0174-E4AE-DE68FEBFF8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-371566" y="2106116"/>
                <a:ext cx="36000" cy="36000"/>
              </a:xfrm>
              <a:prstGeom prst="rect">
                <a:avLst/>
              </a:prstGeom>
            </p:spPr>
          </p:pic>
        </mc:Fallback>
      </mc:AlternateContent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CFB573F2-049D-A8AC-94D3-CB4C62C8164A}"/>
              </a:ext>
            </a:extLst>
          </p:cNvPr>
          <p:cNvSpPr txBox="1"/>
          <p:nvPr/>
        </p:nvSpPr>
        <p:spPr>
          <a:xfrm>
            <a:off x="7315199" y="2958739"/>
            <a:ext cx="8160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30%</a:t>
            </a:r>
          </a:p>
        </p:txBody>
      </p:sp>
      <p:sp>
        <p:nvSpPr>
          <p:cNvPr id="21" name="CasellaDiTesto 20">
            <a:extLst>
              <a:ext uri="{FF2B5EF4-FFF2-40B4-BE49-F238E27FC236}">
                <a16:creationId xmlns:a16="http://schemas.microsoft.com/office/drawing/2014/main" id="{2B05E53D-9DD6-0C4B-963E-9ED696773E9E}"/>
              </a:ext>
            </a:extLst>
          </p:cNvPr>
          <p:cNvSpPr txBox="1"/>
          <p:nvPr/>
        </p:nvSpPr>
        <p:spPr>
          <a:xfrm>
            <a:off x="8420099" y="2958739"/>
            <a:ext cx="78658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/>
              <a:t>20%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2133B187-1514-FF17-C83D-964F36461ED6}"/>
              </a:ext>
            </a:extLst>
          </p:cNvPr>
          <p:cNvSpPr txBox="1"/>
          <p:nvPr/>
        </p:nvSpPr>
        <p:spPr>
          <a:xfrm>
            <a:off x="1093838" y="2828835"/>
            <a:ext cx="416641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1° SOCIO (C.E.O.): 20%</a:t>
            </a:r>
          </a:p>
          <a:p>
            <a:r>
              <a:rPr lang="it-IT" dirty="0"/>
              <a:t>2° SOCIO: 23%</a:t>
            </a:r>
          </a:p>
          <a:p>
            <a:r>
              <a:rPr lang="it-IT" dirty="0"/>
              <a:t>3° SOCIO: 27%</a:t>
            </a:r>
          </a:p>
          <a:p>
            <a:r>
              <a:rPr lang="it-IT" dirty="0"/>
              <a:t>4° SOCIO: 30%</a:t>
            </a:r>
          </a:p>
        </p:txBody>
      </p:sp>
    </p:spTree>
    <p:extLst>
      <p:ext uri="{BB962C8B-B14F-4D97-AF65-F5344CB8AC3E}">
        <p14:creationId xmlns:p14="http://schemas.microsoft.com/office/powerpoint/2010/main" val="1546230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038" y="0"/>
            <a:ext cx="11021355" cy="1325563"/>
          </a:xfrm>
        </p:spPr>
        <p:txBody>
          <a:bodyPr/>
          <a:lstStyle/>
          <a:p>
            <a:r>
              <a:rPr lang="it-IT" sz="3600" dirty="0">
                <a:latin typeface="+mn-lt"/>
              </a:rPr>
              <a:t>SAFE PLACE</a:t>
            </a:r>
            <a:r>
              <a:rPr lang="it-IT" sz="3600" dirty="0"/>
              <a:t>:</a:t>
            </a:r>
            <a:r>
              <a:rPr lang="it-IT" sz="3600" dirty="0">
                <a:latin typeface="+mn-lt"/>
              </a:rPr>
              <a:t>    </a:t>
            </a:r>
            <a:r>
              <a:rPr lang="it-IT" sz="2400" u="sng" dirty="0">
                <a:latin typeface="+mn-lt"/>
              </a:rPr>
              <a:t>CHI</a:t>
            </a:r>
            <a:r>
              <a:rPr lang="it-IT" sz="3600" u="sng" dirty="0">
                <a:latin typeface="+mn-lt"/>
              </a:rPr>
              <a:t> </a:t>
            </a:r>
            <a:r>
              <a:rPr lang="it-IT" sz="2400" u="sng" dirty="0">
                <a:latin typeface="+mn-lt"/>
              </a:rPr>
              <a:t>SIAMO?</a:t>
            </a:r>
            <a:r>
              <a:rPr lang="it-IT" u="sng" dirty="0">
                <a:latin typeface="+mn-lt"/>
              </a:rPr>
              <a:t>  </a:t>
            </a:r>
          </a:p>
        </p:txBody>
      </p:sp>
      <p:pic>
        <p:nvPicPr>
          <p:cNvPr id="4" name="Segnaposto contenuto 3" descr="WhatsApp Image 2022-07-01 at 09.18.36.jpe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6113" y="1854367"/>
            <a:ext cx="2435274" cy="31947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CasellaDiTesto 6"/>
          <p:cNvSpPr txBox="1"/>
          <p:nvPr/>
        </p:nvSpPr>
        <p:spPr>
          <a:xfrm>
            <a:off x="469589" y="5060354"/>
            <a:ext cx="348210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029676"/>
                </a:solidFill>
              </a:rPr>
              <a:t>AMMINISTRATRICE</a:t>
            </a:r>
          </a:p>
          <a:p>
            <a:r>
              <a:rPr lang="it-IT" sz="1600" b="1" dirty="0">
                <a:solidFill>
                  <a:srgbClr val="029676"/>
                </a:solidFill>
              </a:rPr>
              <a:t> DELEGATA </a:t>
            </a:r>
          </a:p>
        </p:txBody>
      </p:sp>
      <p:pic>
        <p:nvPicPr>
          <p:cNvPr id="8" name="Immagine 7" descr="WhatsApp Image 2022-07-01 at 09.45.48.jpe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7491" y="1903405"/>
            <a:ext cx="2340196" cy="309671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9" name="CasellaDiTesto 8"/>
          <p:cNvSpPr txBox="1"/>
          <p:nvPr/>
        </p:nvSpPr>
        <p:spPr>
          <a:xfrm>
            <a:off x="3128588" y="5049158"/>
            <a:ext cx="25462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b="1" dirty="0">
                <a:solidFill>
                  <a:srgbClr val="029676"/>
                </a:solidFill>
              </a:rPr>
              <a:t>SOCIO-DIPENDENTE</a:t>
            </a:r>
            <a:r>
              <a:rPr lang="it-IT" sz="1600" b="1" dirty="0">
                <a:solidFill>
                  <a:srgbClr val="FF0000"/>
                </a:solidFill>
              </a:rPr>
              <a:t> </a:t>
            </a:r>
            <a:endParaRPr lang="it-IT" b="1" dirty="0">
              <a:solidFill>
                <a:srgbClr val="FF0000"/>
              </a:solidFill>
            </a:endParaRPr>
          </a:p>
        </p:txBody>
      </p:sp>
      <p:pic>
        <p:nvPicPr>
          <p:cNvPr id="10" name="Immagine 9" descr="WhatsApp Image 2022-06-30 at 12.25.55.jpe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9418" y="1921506"/>
            <a:ext cx="2305465" cy="30967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CasellaDiTesto 10"/>
          <p:cNvSpPr txBox="1"/>
          <p:nvPr/>
        </p:nvSpPr>
        <p:spPr>
          <a:xfrm>
            <a:off x="5925797" y="5049158"/>
            <a:ext cx="223330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solidFill>
                  <a:srgbClr val="029676"/>
                </a:solidFill>
              </a:rPr>
              <a:t>SOCIO-DIPENDENTE</a:t>
            </a:r>
          </a:p>
        </p:txBody>
      </p:sp>
      <p:pic>
        <p:nvPicPr>
          <p:cNvPr id="12" name="Immagine 11" descr="WhatsApp Image 2022-07-01 at 09.36.11.jpeg"/>
          <p:cNvPicPr>
            <a:picLocks noChangeAspect="1"/>
          </p:cNvPicPr>
          <p:nvPr/>
        </p:nvPicPr>
        <p:blipFill>
          <a:blip r:embed="rId5"/>
          <a:srcRect t="9026" b="8923"/>
          <a:stretch>
            <a:fillRect/>
          </a:stretch>
        </p:blipFill>
        <p:spPr>
          <a:xfrm>
            <a:off x="8862746" y="1903404"/>
            <a:ext cx="2402014" cy="309671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CasellaDiTesto 12"/>
          <p:cNvSpPr txBox="1"/>
          <p:nvPr/>
        </p:nvSpPr>
        <p:spPr>
          <a:xfrm>
            <a:off x="8868775" y="5003365"/>
            <a:ext cx="2233304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600" b="1" dirty="0">
                <a:solidFill>
                  <a:srgbClr val="029676"/>
                </a:solidFill>
              </a:rPr>
              <a:t>SOCIO-DIPENDENTE</a:t>
            </a:r>
          </a:p>
          <a:p>
            <a:endParaRPr lang="it-IT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362851" y="1595627"/>
            <a:ext cx="22217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CARMELITA VERGARA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3230778" y="1595627"/>
            <a:ext cx="22740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RITA CIMMINO</a:t>
            </a:r>
          </a:p>
        </p:txBody>
      </p:sp>
      <p:sp>
        <p:nvSpPr>
          <p:cNvPr id="6" name="CasellaDiTesto 5"/>
          <p:cNvSpPr txBox="1"/>
          <p:nvPr/>
        </p:nvSpPr>
        <p:spPr>
          <a:xfrm>
            <a:off x="6015550" y="1595626"/>
            <a:ext cx="31689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ANTONELLA SANTORO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9169251" y="1613729"/>
            <a:ext cx="2506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/>
              <a:t>ADA GAROFALO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EDD0BA-31A2-4E96-4B56-C6B465567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439160" cy="1325563"/>
          </a:xfrm>
        </p:spPr>
        <p:txBody>
          <a:bodyPr/>
          <a:lstStyle/>
          <a:p>
            <a:r>
              <a:rPr lang="it-IT" dirty="0"/>
              <a:t>SAFE PLACE:</a:t>
            </a:r>
            <a:endParaRPr lang="it-IT" sz="2000" dirty="0">
              <a:latin typeface="+mn-lt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7C6C43-7AE7-BFB1-5230-EE23A3D4F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241124"/>
            <a:ext cx="10515600" cy="3859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rgbClr val="029676"/>
                </a:solidFill>
              </a:rPr>
              <a:t>1° ANNO</a:t>
            </a:r>
          </a:p>
          <a:p>
            <a:pPr marL="0" indent="0">
              <a:buNone/>
            </a:pPr>
            <a:r>
              <a:rPr lang="it-IT" sz="2000" dirty="0"/>
              <a:t>Supponendo di vendere 120 bracciali/anelli (43,7€), 430 cover (2€) e 370 cannucce (15€).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13F14E9-1F1C-4C92-974C-DAE7060D8E7C}"/>
              </a:ext>
            </a:extLst>
          </p:cNvPr>
          <p:cNvSpPr txBox="1"/>
          <p:nvPr/>
        </p:nvSpPr>
        <p:spPr>
          <a:xfrm>
            <a:off x="3901440" y="757134"/>
            <a:ext cx="7274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/>
              <a:t>QUALI SONO LE PREVISIONI DI GUADAGNO PER I PRIMI 3 ANNI?</a:t>
            </a:r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0879BA95-070A-32BA-F5B0-618752604C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7315776"/>
              </p:ext>
            </p:extLst>
          </p:nvPr>
        </p:nvGraphicFramePr>
        <p:xfrm>
          <a:off x="838200" y="3755496"/>
          <a:ext cx="5471160" cy="768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35580">
                  <a:extLst>
                    <a:ext uri="{9D8B030D-6E8A-4147-A177-3AD203B41FA5}">
                      <a16:colId xmlns:a16="http://schemas.microsoft.com/office/drawing/2014/main" val="1083626353"/>
                    </a:ext>
                  </a:extLst>
                </a:gridCol>
                <a:gridCol w="2735580">
                  <a:extLst>
                    <a:ext uri="{9D8B030D-6E8A-4147-A177-3AD203B41FA5}">
                      <a16:colId xmlns:a16="http://schemas.microsoft.com/office/drawing/2014/main" val="1385442629"/>
                    </a:ext>
                  </a:extLst>
                </a:gridCol>
              </a:tblGrid>
              <a:tr h="397934">
                <a:tc>
                  <a:txBody>
                    <a:bodyPr/>
                    <a:lstStyle/>
                    <a:p>
                      <a:r>
                        <a:rPr lang="it-IT" dirty="0"/>
                        <a:t>COSTO</a:t>
                      </a:r>
                    </a:p>
                  </a:txBody>
                  <a:tcPr>
                    <a:solidFill>
                      <a:srgbClr val="0296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/>
                        <a:t>RICAVO</a:t>
                      </a:r>
                      <a:endParaRPr lang="it-IT" dirty="0"/>
                    </a:p>
                  </a:txBody>
                  <a:tcPr>
                    <a:solidFill>
                      <a:srgbClr val="029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8862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46.207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11.810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60355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91070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D8CD084-6A7F-F17F-B3B4-BCA92A079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144520" cy="1325563"/>
          </a:xfrm>
        </p:spPr>
        <p:txBody>
          <a:bodyPr/>
          <a:lstStyle/>
          <a:p>
            <a:r>
              <a:rPr lang="it-IT" dirty="0"/>
              <a:t>SAFE PLACE: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633B8D6-8E25-D6D7-2A1E-2964EC13A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rgbClr val="029676"/>
                </a:solidFill>
              </a:rPr>
              <a:t>2° ANNO</a:t>
            </a:r>
          </a:p>
          <a:p>
            <a:pPr marL="0" indent="0">
              <a:buNone/>
            </a:pPr>
            <a:endParaRPr lang="it-IT" sz="2000" dirty="0">
              <a:solidFill>
                <a:srgbClr val="029676"/>
              </a:solidFill>
            </a:endParaRPr>
          </a:p>
          <a:p>
            <a:pPr marL="0" indent="0">
              <a:buNone/>
            </a:pPr>
            <a:r>
              <a:rPr lang="it-IT" sz="2000" dirty="0"/>
              <a:t>Supponendo di produrre più prodotti e collaborando con 2 locali su 5 per la vendita di cannucce, vendendole 6€ l’una e supponendo di vendere un totale di 16.400 cannucce smart in un anno, con un guadagno di 98.400€. E, tramite il sito, venderemo un totale di: 170 bracciali/anelli; 470 cover e 390 cannucce.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 </a:t>
            </a:r>
            <a:endParaRPr lang="it-IT" sz="2000" dirty="0">
              <a:solidFill>
                <a:srgbClr val="029676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1655CDE-4BEB-1794-DAA6-FA7BBF5261DD}"/>
              </a:ext>
            </a:extLst>
          </p:cNvPr>
          <p:cNvSpPr txBox="1"/>
          <p:nvPr/>
        </p:nvSpPr>
        <p:spPr>
          <a:xfrm>
            <a:off x="3924299" y="727403"/>
            <a:ext cx="727202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/>
              <a:t>QUALI SONO LE PREVISIONI DI GUADAGNO PER I PRIMI 3 ANNI?</a:t>
            </a:r>
          </a:p>
        </p:txBody>
      </p:sp>
      <p:graphicFrame>
        <p:nvGraphicFramePr>
          <p:cNvPr id="5" name="Tabella 5">
            <a:extLst>
              <a:ext uri="{FF2B5EF4-FFF2-40B4-BE49-F238E27FC236}">
                <a16:creationId xmlns:a16="http://schemas.microsoft.com/office/drawing/2014/main" id="{FAFA6704-98EB-E47E-1AE7-74228BE1CF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024302"/>
              </p:ext>
            </p:extLst>
          </p:nvPr>
        </p:nvGraphicFramePr>
        <p:xfrm>
          <a:off x="955040" y="4377266"/>
          <a:ext cx="639063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0213">
                  <a:extLst>
                    <a:ext uri="{9D8B030D-6E8A-4147-A177-3AD203B41FA5}">
                      <a16:colId xmlns:a16="http://schemas.microsoft.com/office/drawing/2014/main" val="904876357"/>
                    </a:ext>
                  </a:extLst>
                </a:gridCol>
                <a:gridCol w="2130213">
                  <a:extLst>
                    <a:ext uri="{9D8B030D-6E8A-4147-A177-3AD203B41FA5}">
                      <a16:colId xmlns:a16="http://schemas.microsoft.com/office/drawing/2014/main" val="2294338858"/>
                    </a:ext>
                  </a:extLst>
                </a:gridCol>
                <a:gridCol w="2130213">
                  <a:extLst>
                    <a:ext uri="{9D8B030D-6E8A-4147-A177-3AD203B41FA5}">
                      <a16:colId xmlns:a16="http://schemas.microsoft.com/office/drawing/2014/main" val="48141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COSTO</a:t>
                      </a:r>
                    </a:p>
                  </a:txBody>
                  <a:tcPr>
                    <a:solidFill>
                      <a:srgbClr val="0296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/>
                        <a:t>RICAVO</a:t>
                      </a:r>
                      <a:endParaRPr lang="it-IT" dirty="0"/>
                    </a:p>
                  </a:txBody>
                  <a:tcPr>
                    <a:solidFill>
                      <a:srgbClr val="0296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PROFITTO </a:t>
                      </a:r>
                    </a:p>
                  </a:txBody>
                  <a:tcPr>
                    <a:solidFill>
                      <a:srgbClr val="029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4898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27.321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106.990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79.669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8088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65111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5E7D89-E427-5DBF-97C0-D27B2975B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154680" cy="1325563"/>
          </a:xfrm>
        </p:spPr>
        <p:txBody>
          <a:bodyPr/>
          <a:lstStyle/>
          <a:p>
            <a:r>
              <a:rPr lang="it-IT" sz="3600" dirty="0"/>
              <a:t>SAFE PLACE</a:t>
            </a:r>
            <a:r>
              <a:rPr lang="it-IT" dirty="0"/>
              <a:t>: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64182A-B772-D645-C7AD-12044F40C7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rgbClr val="029676"/>
                </a:solidFill>
              </a:rPr>
              <a:t>3° ANNO</a:t>
            </a:r>
          </a:p>
          <a:p>
            <a:pPr marL="0" indent="0">
              <a:buNone/>
            </a:pPr>
            <a:endParaRPr lang="it-IT" sz="2000" dirty="0">
              <a:solidFill>
                <a:srgbClr val="029676"/>
              </a:solidFill>
            </a:endParaRPr>
          </a:p>
          <a:p>
            <a:pPr marL="0" indent="0">
              <a:buNone/>
            </a:pPr>
            <a:r>
              <a:rPr lang="it-IT" sz="2000" dirty="0"/>
              <a:t>Supponendo una vendita di collaborazione doppia rispetto all’anno precedente quindi, una vendita di: 33.600 cannucce smart. Tramite sito: 150 bracciali/anelli smart, 500 cover e 200 cannucce.</a:t>
            </a:r>
            <a:endParaRPr lang="it-IT" sz="2000" dirty="0">
              <a:solidFill>
                <a:srgbClr val="029676"/>
              </a:solidFill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4676250-85C2-B582-A985-C37ADCD1FA8A}"/>
              </a:ext>
            </a:extLst>
          </p:cNvPr>
          <p:cNvSpPr txBox="1"/>
          <p:nvPr/>
        </p:nvSpPr>
        <p:spPr>
          <a:xfrm>
            <a:off x="4418037" y="654610"/>
            <a:ext cx="72034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u="sng" dirty="0"/>
              <a:t>QUALI SONO LE PREVISIONI DI GUADAGNO PER I PRIMI 3 ANNI?</a:t>
            </a:r>
          </a:p>
        </p:txBody>
      </p:sp>
      <p:graphicFrame>
        <p:nvGraphicFramePr>
          <p:cNvPr id="7" name="Tabella 7">
            <a:extLst>
              <a:ext uri="{FF2B5EF4-FFF2-40B4-BE49-F238E27FC236}">
                <a16:creationId xmlns:a16="http://schemas.microsoft.com/office/drawing/2014/main" id="{2D8404DC-2236-E114-E573-631539DF947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4120726"/>
              </p:ext>
            </p:extLst>
          </p:nvPr>
        </p:nvGraphicFramePr>
        <p:xfrm>
          <a:off x="838200" y="4446714"/>
          <a:ext cx="682424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4747">
                  <a:extLst>
                    <a:ext uri="{9D8B030D-6E8A-4147-A177-3AD203B41FA5}">
                      <a16:colId xmlns:a16="http://schemas.microsoft.com/office/drawing/2014/main" val="2523472298"/>
                    </a:ext>
                  </a:extLst>
                </a:gridCol>
                <a:gridCol w="2274747">
                  <a:extLst>
                    <a:ext uri="{9D8B030D-6E8A-4147-A177-3AD203B41FA5}">
                      <a16:colId xmlns:a16="http://schemas.microsoft.com/office/drawing/2014/main" val="2561050728"/>
                    </a:ext>
                  </a:extLst>
                </a:gridCol>
                <a:gridCol w="2274747">
                  <a:extLst>
                    <a:ext uri="{9D8B030D-6E8A-4147-A177-3AD203B41FA5}">
                      <a16:colId xmlns:a16="http://schemas.microsoft.com/office/drawing/2014/main" val="23650827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COSTO</a:t>
                      </a:r>
                    </a:p>
                  </a:txBody>
                  <a:tcPr>
                    <a:solidFill>
                      <a:srgbClr val="0296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/>
                        <a:t>RICAVO</a:t>
                      </a:r>
                      <a:endParaRPr lang="it-IT" dirty="0"/>
                    </a:p>
                  </a:txBody>
                  <a:tcPr>
                    <a:solidFill>
                      <a:srgbClr val="02967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PROFITTO</a:t>
                      </a:r>
                    </a:p>
                  </a:txBody>
                  <a:tcPr>
                    <a:solidFill>
                      <a:srgbClr val="02967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70217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dirty="0"/>
                        <a:t>27.321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212.155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184.834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00955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16343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49F3022-4461-5820-5C53-6B2B8AD057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SAFE PLACE: </a:t>
            </a:r>
            <a:r>
              <a:rPr lang="it-IT" sz="2800" u="sng" dirty="0">
                <a:latin typeface="+mn-lt"/>
              </a:rPr>
              <a:t>DI COSA SI OCCUPA?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BA5AEB3-E86A-9215-75BC-DCBC06A69D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22270"/>
            <a:ext cx="10515600" cy="3859742"/>
          </a:xfrm>
        </p:spPr>
        <p:txBody>
          <a:bodyPr/>
          <a:lstStyle/>
          <a:p>
            <a:pPr marL="0" indent="0">
              <a:buNone/>
            </a:pPr>
            <a:r>
              <a:rPr lang="it-IT" dirty="0">
                <a:solidFill>
                  <a:srgbClr val="029676"/>
                </a:solidFill>
              </a:rPr>
              <a:t>Safe Place </a:t>
            </a:r>
            <a:r>
              <a:rPr lang="it-IT" dirty="0"/>
              <a:t>è un e-commerce nato con lo scopo di vendere prodotti per </a:t>
            </a:r>
            <a:r>
              <a:rPr lang="it-IT" dirty="0">
                <a:solidFill>
                  <a:srgbClr val="029676"/>
                </a:solidFill>
              </a:rPr>
              <a:t>tutelare la propria sicurezza</a:t>
            </a:r>
            <a:r>
              <a:rPr lang="it-IT" dirty="0"/>
              <a:t>, evitando situazioni indesiderate, in particolar modo rivolto ad un pubblico giovanile. 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Permette l’acquisto di: cannucce antidroga, cover per drink, bracciali e anelli contenenti localizzatori e microfoni.</a:t>
            </a:r>
          </a:p>
          <a:p>
            <a:pPr marL="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44654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EBF1A64-B1C9-27F9-F348-41BB3E40B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SAFE PLACE: </a:t>
            </a:r>
            <a:r>
              <a:rPr lang="it-IT" sz="2800" u="sng" dirty="0">
                <a:latin typeface="+mn-lt"/>
              </a:rPr>
              <a:t>PERCHÉ NASCE?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55025DD-4FF8-BF26-E200-D1F3536EAA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7899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/>
              <a:t>Negli ultimi anni è stato registrato un aumento di casi in cui viene inserita una sostanza stupefacente nel drink, all’insaputa di chi beve, con lo scopo di diminuire la difesa della vittima e renderla incosciente. Situazione che può essere evitata con l’uso di cannucce che cambiano colore se rilevano la sostanza all’interno del drink o l’uso di cover, per coprire il bicchiere.</a:t>
            </a:r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endParaRPr lang="it-IT" sz="2400" dirty="0"/>
          </a:p>
          <a:p>
            <a:pPr marL="0" indent="0">
              <a:buNone/>
            </a:pPr>
            <a:r>
              <a:rPr lang="it-IT" sz="2400" b="1" u="sng" dirty="0">
                <a:solidFill>
                  <a:srgbClr val="029676"/>
                </a:solidFill>
              </a:rPr>
              <a:t>INNOVAZIONE</a:t>
            </a:r>
            <a:r>
              <a:rPr lang="it-IT" sz="2400" dirty="0"/>
              <a:t>: Non esistono punti di produzione di questo tipo in Italia.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65A7DC6B-46F7-1F86-845F-E98789D5C887}"/>
              </a:ext>
            </a:extLst>
          </p:cNvPr>
          <p:cNvSpPr txBox="1"/>
          <p:nvPr/>
        </p:nvSpPr>
        <p:spPr>
          <a:xfrm>
            <a:off x="3244644" y="4773786"/>
            <a:ext cx="78338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In più, verranno utilizzati materiali ecosostenibili. </a:t>
            </a:r>
          </a:p>
        </p:txBody>
      </p:sp>
    </p:spTree>
    <p:extLst>
      <p:ext uri="{BB962C8B-B14F-4D97-AF65-F5344CB8AC3E}">
        <p14:creationId xmlns:p14="http://schemas.microsoft.com/office/powerpoint/2010/main" val="203646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074B44-2FBE-1150-6E73-1EC41172F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SAFE PLACE: </a:t>
            </a:r>
            <a:r>
              <a:rPr lang="it-IT" sz="2800" u="sng" dirty="0">
                <a:latin typeface="+mn-lt"/>
              </a:rPr>
              <a:t>COME AVVERRÀ IL MARKETING</a:t>
            </a:r>
            <a:r>
              <a:rPr lang="it-IT" sz="2800" dirty="0">
                <a:latin typeface="+mn-lt"/>
              </a:rPr>
              <a:t>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2BE24BD-500B-CCB8-469B-55DC127E2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13305"/>
            <a:ext cx="10515600" cy="38597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Essendo rivolto maggiormente ad un pubblico giovanile, i </a:t>
            </a:r>
            <a:r>
              <a:rPr lang="it-IT" dirty="0">
                <a:solidFill>
                  <a:srgbClr val="029676"/>
                </a:solidFill>
              </a:rPr>
              <a:t>social network </a:t>
            </a:r>
            <a:r>
              <a:rPr lang="it-IT" dirty="0"/>
              <a:t>sono il mezzo migliore. Verrà aperta una pagina social su Instagram dove, verranno pubblicizzati i prodotti e, pubblicizzeremo le storie ad un costo di 50€ l’una. Un altro mezzo sarà pubblicizzare i nostri prodotti sotto commenti di importanti influencer e tramite qualche loro collaborazione.</a:t>
            </a:r>
          </a:p>
        </p:txBody>
      </p:sp>
    </p:spTree>
    <p:extLst>
      <p:ext uri="{BB962C8B-B14F-4D97-AF65-F5344CB8AC3E}">
        <p14:creationId xmlns:p14="http://schemas.microsoft.com/office/powerpoint/2010/main" val="6624527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97402B5-76C6-D7A1-280E-C1F564C75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SAFE PLACE: </a:t>
            </a:r>
            <a:r>
              <a:rPr lang="it-IT" sz="2400" u="sng" dirty="0">
                <a:latin typeface="+mn-lt"/>
              </a:rPr>
              <a:t>COME AVVERRÀ LA PRODUZIONE DEI PRODOTTI?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DF0D0D0-01D7-160B-0AAB-4137A7204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2438"/>
            <a:ext cx="10515600" cy="3859742"/>
          </a:xfrm>
        </p:spPr>
        <p:txBody>
          <a:bodyPr>
            <a:normAutofit/>
          </a:bodyPr>
          <a:lstStyle/>
          <a:p>
            <a:r>
              <a:rPr lang="it-IT" sz="2400" dirty="0">
                <a:solidFill>
                  <a:srgbClr val="029676"/>
                </a:solidFill>
              </a:rPr>
              <a:t>PRODUZIONE ANELLI E BRACCIALI</a:t>
            </a:r>
          </a:p>
          <a:p>
            <a:pPr marL="0" indent="0">
              <a:buNone/>
            </a:pPr>
            <a:endParaRPr lang="it-IT" sz="2000" dirty="0">
              <a:solidFill>
                <a:srgbClr val="029676"/>
              </a:solidFill>
            </a:endParaRPr>
          </a:p>
          <a:p>
            <a:pPr marL="0" indent="0">
              <a:buNone/>
            </a:pPr>
            <a:r>
              <a:rPr lang="it-IT" sz="2400"/>
              <a:t>Compreremo </a:t>
            </a:r>
            <a:r>
              <a:rPr lang="it-IT" sz="2400" dirty="0"/>
              <a:t>i gioielli in acciaio già prodotti al costo </a:t>
            </a:r>
            <a:r>
              <a:rPr lang="it-IT" sz="2400"/>
              <a:t>di €4 l’uno </a:t>
            </a:r>
            <a:r>
              <a:rPr lang="it-IT" sz="2400" dirty="0"/>
              <a:t>e poi, il nostro tecnico si occuperà di aggiungere il localizzatore ed il microfono e verranno venduti al prezzo </a:t>
            </a:r>
            <a:r>
              <a:rPr lang="it-IT" sz="2400"/>
              <a:t>di €43,7 l’uno, </a:t>
            </a:r>
            <a:r>
              <a:rPr lang="it-IT" sz="2400" dirty="0"/>
              <a:t>incluso iva.</a:t>
            </a:r>
          </a:p>
          <a:p>
            <a:pPr marL="0" indent="0">
              <a:buNone/>
            </a:pPr>
            <a:r>
              <a:rPr lang="it-IT" sz="2400" dirty="0"/>
              <a:t>Il tecnico verrà </a:t>
            </a:r>
            <a:r>
              <a:rPr lang="it-IT" sz="2400"/>
              <a:t>pagato €2.000 al mese, €24.000 annualmente</a:t>
            </a:r>
            <a:r>
              <a:rPr lang="it-IT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7827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62913B-E38F-02C1-F8B4-01F1D4DA8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SAFE PLACE: </a:t>
            </a:r>
            <a:r>
              <a:rPr lang="it-IT" sz="2400" u="sng" dirty="0">
                <a:latin typeface="+mn-lt"/>
              </a:rPr>
              <a:t>COME AVVERRÀ LA PRODUZIONE DEI PRODOTTI?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6DACCAF-FA45-F13C-3BA6-438291A91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3109"/>
            <a:ext cx="10515600" cy="3859742"/>
          </a:xfrm>
        </p:spPr>
        <p:txBody>
          <a:bodyPr>
            <a:normAutofit/>
          </a:bodyPr>
          <a:lstStyle/>
          <a:p>
            <a:r>
              <a:rPr lang="it-IT" sz="2400" dirty="0">
                <a:solidFill>
                  <a:srgbClr val="029676"/>
                </a:solidFill>
              </a:rPr>
              <a:t>COVER PER DRINK</a:t>
            </a:r>
          </a:p>
          <a:p>
            <a:endParaRPr lang="it-IT" sz="2400" dirty="0">
              <a:solidFill>
                <a:srgbClr val="029676"/>
              </a:solidFill>
            </a:endParaRPr>
          </a:p>
          <a:p>
            <a:pPr marL="0" indent="0">
              <a:buNone/>
            </a:pPr>
            <a:r>
              <a:rPr lang="it-IT" sz="2400"/>
              <a:t>Le nostre cover saranno realizzate interamente in lino, </a:t>
            </a:r>
            <a:r>
              <a:rPr lang="it-IT" sz="2400" dirty="0"/>
              <a:t>per poi aggiungere la manodopera dei nostri 3 soci-dipendenti, in quanto qualificati, per cucire il tessuto. </a:t>
            </a:r>
          </a:p>
          <a:p>
            <a:pPr marL="0" indent="0">
              <a:buNone/>
            </a:pPr>
            <a:r>
              <a:rPr lang="it-IT" sz="2400" dirty="0"/>
              <a:t>Il lino costa 12€ </a:t>
            </a:r>
            <a:r>
              <a:rPr lang="it-IT" sz="2400"/>
              <a:t>al metro, in media con </a:t>
            </a:r>
            <a:r>
              <a:rPr lang="it-IT" sz="2400" dirty="0"/>
              <a:t>1 metro riusciremo ad ottenere 10 cover, per ottenere 500 pezzi dovremo usare 50 metri di lino per un totale di 600€. </a:t>
            </a:r>
          </a:p>
          <a:p>
            <a:pPr marL="0" indent="0">
              <a:buNone/>
            </a:pPr>
            <a:r>
              <a:rPr lang="it-IT" sz="2400" dirty="0"/>
              <a:t>Le cover per drink verranno vendute ad un prezzo di 2€ iva inclusa.</a:t>
            </a:r>
          </a:p>
        </p:txBody>
      </p:sp>
    </p:spTree>
    <p:extLst>
      <p:ext uri="{BB962C8B-B14F-4D97-AF65-F5344CB8AC3E}">
        <p14:creationId xmlns:p14="http://schemas.microsoft.com/office/powerpoint/2010/main" val="1821974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F97C068-03B2-6EF7-AFE9-D6CCE13629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SAFE PLACE: </a:t>
            </a:r>
            <a:r>
              <a:rPr lang="it-IT" sz="2000" u="sng" dirty="0">
                <a:latin typeface="+mn-lt"/>
              </a:rPr>
              <a:t>COME AVVERRÀ LA PRDUZIONE DEI PRODOTTI?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C8E9CD-0BA2-8BEC-EBFF-30169899A2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solidFill>
                  <a:srgbClr val="029676"/>
                </a:solidFill>
              </a:rPr>
              <a:t>CANNUCCE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/>
              <a:t>Utilizzeremo una macchina che produce semplici cannucce al costo di 16.302€ e, di seguito, il chimico altererà la cannuccia, aggiungendo delle lineette che fungeranno da test antidroga.</a:t>
            </a:r>
          </a:p>
          <a:p>
            <a:pPr marL="0" indent="0">
              <a:buNone/>
            </a:pPr>
            <a:r>
              <a:rPr lang="it-IT" sz="2000" dirty="0"/>
              <a:t>Il chimico verrà pagato circa €1.000 a progetto.</a:t>
            </a:r>
          </a:p>
          <a:p>
            <a:pPr marL="0" indent="0">
              <a:buNone/>
            </a:pPr>
            <a:r>
              <a:rPr lang="it-IT" sz="2000" dirty="0"/>
              <a:t>Le cannucce saranno vendute ad un costo di 15€ incluso iva.</a:t>
            </a:r>
          </a:p>
          <a:p>
            <a:pPr marL="0" indent="0">
              <a:buNone/>
            </a:pPr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val="1897701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D80671-DB09-2DC2-DEEC-987616AE9F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SAFE PLACE: </a:t>
            </a:r>
            <a:r>
              <a:rPr lang="it-IT" sz="2400" u="sng" dirty="0">
                <a:latin typeface="+mn-lt"/>
              </a:rPr>
              <a:t>QUALE SARÀ IL LOGO?</a:t>
            </a:r>
          </a:p>
        </p:txBody>
      </p:sp>
      <p:pic>
        <p:nvPicPr>
          <p:cNvPr id="5" name="Segnaposto contenuto 4">
            <a:extLst>
              <a:ext uri="{FF2B5EF4-FFF2-40B4-BE49-F238E27FC236}">
                <a16:creationId xmlns:a16="http://schemas.microsoft.com/office/drawing/2014/main" id="{48C64B0F-DD2B-326B-32E1-0E919A032F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417056" y="2685911"/>
            <a:ext cx="2868875" cy="315277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157495FA-6FE1-DCD0-524D-7B98E5958F8B}"/>
              </a:ext>
            </a:extLst>
          </p:cNvPr>
          <p:cNvSpPr txBox="1"/>
          <p:nvPr/>
        </p:nvSpPr>
        <p:spPr>
          <a:xfrm>
            <a:off x="838199" y="1978025"/>
            <a:ext cx="108033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Il logo rappresenterà in maniera simbolica lo scopo del nostro e-commerce, rappresentato dal disegno di uno scudo, simbolo di </a:t>
            </a:r>
            <a:r>
              <a:rPr lang="it-IT" sz="2000" dirty="0">
                <a:solidFill>
                  <a:srgbClr val="029676"/>
                </a:solidFill>
              </a:rPr>
              <a:t>protezione</a:t>
            </a:r>
            <a:r>
              <a:rPr lang="it-IT" sz="2000" dirty="0"/>
              <a:t>.</a:t>
            </a: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07FBC0C8-8CF9-71CD-8184-D6FEC95D8D51}"/>
              </a:ext>
            </a:extLst>
          </p:cNvPr>
          <p:cNvSpPr txBox="1"/>
          <p:nvPr/>
        </p:nvSpPr>
        <p:spPr>
          <a:xfrm>
            <a:off x="1005840" y="3169920"/>
            <a:ext cx="42062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-costo per registrare il logo: 101€</a:t>
            </a:r>
          </a:p>
          <a:p>
            <a:r>
              <a:rPr lang="it-IT" sz="2000" dirty="0"/>
              <a:t>-camera di commercio 40€</a:t>
            </a:r>
          </a:p>
          <a:p>
            <a:r>
              <a:rPr lang="it-IT" sz="2000" dirty="0"/>
              <a:t>-marca da bollo 16€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F994AC88-CADE-24DD-5697-117E7E3C934F}"/>
              </a:ext>
            </a:extLst>
          </p:cNvPr>
          <p:cNvSpPr txBox="1"/>
          <p:nvPr/>
        </p:nvSpPr>
        <p:spPr>
          <a:xfrm>
            <a:off x="1005840" y="4669592"/>
            <a:ext cx="34343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Per un totale di 157€</a:t>
            </a:r>
          </a:p>
        </p:txBody>
      </p:sp>
    </p:spTree>
    <p:extLst>
      <p:ext uri="{BB962C8B-B14F-4D97-AF65-F5344CB8AC3E}">
        <p14:creationId xmlns:p14="http://schemas.microsoft.com/office/powerpoint/2010/main" val="164659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38011EB-AD63-198D-D571-DE675828FD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SAFE PLACE: </a:t>
            </a:r>
            <a:r>
              <a:rPr lang="it-IT" sz="2400" u="sng" dirty="0">
                <a:latin typeface="+mn-lt"/>
              </a:rPr>
              <a:t>QUALI SONO I COSTI AGGIUNTIVI?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7FDF29-EA12-D322-77B5-E870901D90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dirty="0">
                <a:solidFill>
                  <a:srgbClr val="029676"/>
                </a:solidFill>
              </a:rPr>
              <a:t>INAIL</a:t>
            </a:r>
            <a:r>
              <a:rPr lang="it-IT" sz="2000" dirty="0"/>
              <a:t> (infortunio sul lavoro): 204€ per i 3 soci e 96€(tecnico) per un totale di 320€.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>
                <a:solidFill>
                  <a:srgbClr val="029676"/>
                </a:solidFill>
              </a:rPr>
              <a:t>CONTRIBUTO INPS</a:t>
            </a:r>
            <a:r>
              <a:rPr lang="it-IT" sz="2000" dirty="0"/>
              <a:t>: 250€ al mese, per un totale di 3000€ all’anno.</a:t>
            </a:r>
          </a:p>
          <a:p>
            <a:pPr marL="0" indent="0">
              <a:buNone/>
            </a:pPr>
            <a:endParaRPr lang="it-IT" sz="2000" dirty="0"/>
          </a:p>
          <a:p>
            <a:pPr marL="0" indent="0">
              <a:buNone/>
            </a:pPr>
            <a:r>
              <a:rPr lang="it-IT" sz="2000" dirty="0">
                <a:solidFill>
                  <a:srgbClr val="029676"/>
                </a:solidFill>
              </a:rPr>
              <a:t>COMMERCIALISTA</a:t>
            </a:r>
            <a:r>
              <a:rPr lang="it-IT" sz="2000" dirty="0"/>
              <a:t>: 2.500€ all’anno</a:t>
            </a:r>
          </a:p>
        </p:txBody>
      </p:sp>
    </p:spTree>
    <p:extLst>
      <p:ext uri="{BB962C8B-B14F-4D97-AF65-F5344CB8AC3E}">
        <p14:creationId xmlns:p14="http://schemas.microsoft.com/office/powerpoint/2010/main" val="1008818157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Office">
      <a:dk1>
        <a:srgbClr val="000000"/>
      </a:dk1>
      <a:lt1>
        <a:srgbClr val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Festival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hapesVTI" id="{C78D20FD-A872-4243-8597-B534C62538FF}" vid="{7CAFCCF9-7834-41D6-B6AB-7D225A18A4E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832</Words>
  <Application>Microsoft Office PowerPoint</Application>
  <PresentationFormat>Widescreen</PresentationFormat>
  <Paragraphs>95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9" baseType="lpstr">
      <vt:lpstr>Aharoni</vt:lpstr>
      <vt:lpstr>Arial</vt:lpstr>
      <vt:lpstr>Avenir Next LT Pro</vt:lpstr>
      <vt:lpstr>Calibri</vt:lpstr>
      <vt:lpstr>ShapesVTI</vt:lpstr>
      <vt:lpstr>SAFE PLACE</vt:lpstr>
      <vt:lpstr>SAFE PLACE: DI COSA SI OCCUPA?</vt:lpstr>
      <vt:lpstr>SAFE PLACE: PERCHÉ NASCE?</vt:lpstr>
      <vt:lpstr>SAFE PLACE: COME AVVERRÀ IL MARKETING?</vt:lpstr>
      <vt:lpstr>SAFE PLACE: COME AVVERRÀ LA PRODUZIONE DEI PRODOTTI?</vt:lpstr>
      <vt:lpstr>SAFE PLACE: COME AVVERRÀ LA PRODUZIONE DEI PRODOTTI?</vt:lpstr>
      <vt:lpstr>SAFE PLACE: COME AVVERRÀ LA PRDUZIONE DEI PRODOTTI?</vt:lpstr>
      <vt:lpstr>SAFE PLACE: QUALE SARÀ IL LOGO?</vt:lpstr>
      <vt:lpstr>SAFE PLACE: QUALI SONO I COSTI AGGIUNTIVI?</vt:lpstr>
      <vt:lpstr>SAFE PLACE: COME SONO RIPARTITE LE QUOTE?</vt:lpstr>
      <vt:lpstr>SAFE PLACE:    CHI SIAMO?  </vt:lpstr>
      <vt:lpstr>SAFE PLACE:</vt:lpstr>
      <vt:lpstr>SAFE PLACE:</vt:lpstr>
      <vt:lpstr>SAFE PLACE: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SAFE PLACE</dc:title>
  <dc:creator>OLGA GAROFALO</dc:creator>
  <cp:lastModifiedBy>Maria</cp:lastModifiedBy>
  <cp:revision>18</cp:revision>
  <dcterms:created xsi:type="dcterms:W3CDTF">2022-06-29T10:06:05Z</dcterms:created>
  <dcterms:modified xsi:type="dcterms:W3CDTF">2022-07-04T10:46:25Z</dcterms:modified>
</cp:coreProperties>
</file>