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257" r:id="rId3"/>
    <p:sldId id="302" r:id="rId4"/>
    <p:sldId id="311" r:id="rId5"/>
    <p:sldId id="261" r:id="rId6"/>
    <p:sldId id="258" r:id="rId7"/>
    <p:sldId id="264" r:id="rId8"/>
    <p:sldId id="263" r:id="rId9"/>
    <p:sldId id="305" r:id="rId10"/>
    <p:sldId id="310" r:id="rId11"/>
    <p:sldId id="304" r:id="rId12"/>
    <p:sldId id="276" r:id="rId13"/>
    <p:sldId id="259" r:id="rId14"/>
    <p:sldId id="306" r:id="rId15"/>
    <p:sldId id="307" r:id="rId16"/>
    <p:sldId id="308" r:id="rId17"/>
    <p:sldId id="309" r:id="rId18"/>
    <p:sldId id="280" r:id="rId19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swald" panose="00000500000000000000" pitchFamily="2" charset="0"/>
      <p:regular r:id="rId25"/>
      <p:bold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F23"/>
    <a:srgbClr val="7DBD61"/>
    <a:srgbClr val="B6D7A8"/>
    <a:srgbClr val="1F1F1D"/>
    <a:srgbClr val="E31B0A"/>
    <a:srgbClr val="ED3D2D"/>
    <a:srgbClr val="F02712"/>
    <a:srgbClr val="BF2014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6D357B-1C0A-4CE9-806A-CF9D999C7979}">
  <a:tblStyle styleId="{446D357B-1C0A-4CE9-806A-CF9D999C79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d86ff3bb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d86ff3bb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d86ff3bbe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d86ff3bbe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d86ff3bbe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d86ff3bbe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8d86ff3bbe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8d86ff3bbe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avLst/>
            <a:gdLst/>
            <a:ahLst/>
            <a:cxnLst/>
            <a:rect l="l" t="t" r="r" b="b"/>
            <a:pathLst>
              <a:path w="176309" h="155722" extrusionOk="0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0"/>
          <p:cNvGrpSpPr/>
          <p:nvPr/>
        </p:nvGrpSpPr>
        <p:grpSpPr>
          <a:xfrm>
            <a:off x="-300" y="3427904"/>
            <a:ext cx="9143704" cy="1715603"/>
            <a:chOff x="377798" y="3469600"/>
            <a:chExt cx="7110743" cy="1334165"/>
          </a:xfrm>
        </p:grpSpPr>
        <p:sp>
          <p:nvSpPr>
            <p:cNvPr id="206" name="Google Shape;206;p20"/>
            <p:cNvSpPr/>
            <p:nvPr/>
          </p:nvSpPr>
          <p:spPr>
            <a:xfrm>
              <a:off x="2934275" y="3745525"/>
              <a:ext cx="1009075" cy="526875"/>
            </a:xfrm>
            <a:custGeom>
              <a:avLst/>
              <a:gdLst/>
              <a:ahLst/>
              <a:cxnLst/>
              <a:rect l="l" t="t" r="r" b="b"/>
              <a:pathLst>
                <a:path w="40363" h="21075" extrusionOk="0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838100" y="3469600"/>
              <a:ext cx="2018425" cy="1053725"/>
            </a:xfrm>
            <a:custGeom>
              <a:avLst/>
              <a:gdLst/>
              <a:ahLst/>
              <a:cxnLst/>
              <a:rect l="l" t="t" r="r" b="b"/>
              <a:pathLst>
                <a:path w="80737" h="42149" extrusionOk="0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77798" y="4155401"/>
              <a:ext cx="7110743" cy="648364"/>
            </a:xfrm>
            <a:custGeom>
              <a:avLst/>
              <a:gdLst/>
              <a:ahLst/>
              <a:cxnLst/>
              <a:rect l="l" t="t" r="r" b="b"/>
              <a:pathLst>
                <a:path w="285572" h="28409" extrusionOk="0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717525" y="905150"/>
            <a:ext cx="2183400" cy="3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"/>
          </p:nvPr>
        </p:nvSpPr>
        <p:spPr>
          <a:xfrm>
            <a:off x="3343550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2"/>
          </p:nvPr>
        </p:nvSpPr>
        <p:spPr>
          <a:xfrm>
            <a:off x="3343550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3"/>
          </p:nvPr>
        </p:nvSpPr>
        <p:spPr>
          <a:xfrm>
            <a:off x="5120450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title" idx="4"/>
          </p:nvPr>
        </p:nvSpPr>
        <p:spPr>
          <a:xfrm>
            <a:off x="5120463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5"/>
          </p:nvPr>
        </p:nvSpPr>
        <p:spPr>
          <a:xfrm>
            <a:off x="6897375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6"/>
          </p:nvPr>
        </p:nvSpPr>
        <p:spPr>
          <a:xfrm>
            <a:off x="6897375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CUSTOM_13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3222649" y="1592997"/>
            <a:ext cx="5854826" cy="2933425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31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1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446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82" y="304013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116255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title" idx="2"/>
          </p:nvPr>
        </p:nvSpPr>
        <p:spPr>
          <a:xfrm>
            <a:off x="116253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357960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 idx="4"/>
          </p:nvPr>
        </p:nvSpPr>
        <p:spPr>
          <a:xfrm>
            <a:off x="357958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599665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6"/>
          </p:nvPr>
        </p:nvSpPr>
        <p:spPr>
          <a:xfrm>
            <a:off x="599663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4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7416046" y="3853117"/>
            <a:ext cx="581719" cy="9216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6704539" y="3934149"/>
            <a:ext cx="878448" cy="863379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7715407" y="4030012"/>
            <a:ext cx="890375" cy="822935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CUSTOM_15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03" name="Google Shape;303;p27"/>
          <p:cNvGrpSpPr/>
          <p:nvPr/>
        </p:nvGrpSpPr>
        <p:grpSpPr>
          <a:xfrm>
            <a:off x="5978544" y="3960231"/>
            <a:ext cx="3165452" cy="1179524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avLst/>
              <a:gdLst/>
              <a:ahLst/>
              <a:cxnLst/>
              <a:rect l="l" t="t" r="r" b="b"/>
              <a:pathLst>
                <a:path w="48156" h="36691" extrusionOk="0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1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title" idx="2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717525" y="542750"/>
            <a:ext cx="28263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6477575" y="-399350"/>
            <a:ext cx="3025272" cy="2584568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9" name="Google Shape;39;p7"/>
            <p:cNvSpPr/>
            <p:nvPr/>
          </p:nvSpPr>
          <p:spPr>
            <a:xfrm>
              <a:off x="341100" y="783750"/>
              <a:ext cx="6212100" cy="4828500"/>
            </a:xfrm>
            <a:custGeom>
              <a:avLst/>
              <a:gdLst/>
              <a:ahLst/>
              <a:cxnLst/>
              <a:rect l="l" t="t" r="r" b="b"/>
              <a:pathLst>
                <a:path w="248484" h="193140" extrusionOk="0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524750" y="855925"/>
              <a:ext cx="5839450" cy="4648425"/>
            </a:xfrm>
            <a:custGeom>
              <a:avLst/>
              <a:gdLst/>
              <a:ahLst/>
              <a:cxnLst/>
              <a:rect l="l" t="t" r="r" b="b"/>
              <a:pathLst>
                <a:path w="233578" h="185937" extrusionOk="0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7"/>
            <p:cNvSpPr/>
            <p:nvPr/>
          </p:nvSpPr>
          <p:spPr>
            <a:xfrm>
              <a:off x="2342372" y="4406727"/>
              <a:ext cx="954900" cy="1456225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410222" y="4669852"/>
              <a:ext cx="727175" cy="1249700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1167700" y="4550275"/>
              <a:ext cx="1247500" cy="1225725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1338200" y="4738950"/>
              <a:ext cx="1042675" cy="1037425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4343975" y="4619350"/>
              <a:ext cx="1461525" cy="1350825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4433000" y="4738825"/>
              <a:ext cx="1064425" cy="1104000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754395" y="69566"/>
            <a:ext cx="1522160" cy="1254196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35300" y="3359424"/>
            <a:ext cx="3190928" cy="1665834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3838" y="2854054"/>
            <a:ext cx="9136313" cy="2289456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7315803" y="3477799"/>
            <a:ext cx="1828197" cy="166581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lt1">
              <a:alpha val="446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196876" y="18"/>
            <a:ext cx="2637197" cy="681282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1891075" y="2571750"/>
            <a:ext cx="5361900" cy="6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1891075" y="1639950"/>
            <a:ext cx="5361900" cy="105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1891050" y="3081750"/>
            <a:ext cx="5361900" cy="4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0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4420751" y="2753749"/>
            <a:ext cx="4769720" cy="238975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31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8216103" y="3311234"/>
            <a:ext cx="972293" cy="928258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446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461664" y="2367617"/>
            <a:ext cx="1251074" cy="1089966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82" y="305858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6"/>
          <p:cNvGrpSpPr/>
          <p:nvPr/>
        </p:nvGrpSpPr>
        <p:grpSpPr>
          <a:xfrm rot="244921">
            <a:off x="647179" y="3832742"/>
            <a:ext cx="1145761" cy="872458"/>
            <a:chOff x="3077675" y="6690087"/>
            <a:chExt cx="2525088" cy="1922768"/>
          </a:xfrm>
        </p:grpSpPr>
        <p:sp>
          <p:nvSpPr>
            <p:cNvPr id="136" name="Google Shape;136;p16"/>
            <p:cNvSpPr/>
            <p:nvPr/>
          </p:nvSpPr>
          <p:spPr>
            <a:xfrm>
              <a:off x="3538754" y="6690087"/>
              <a:ext cx="2064009" cy="1922768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77675" y="7144734"/>
              <a:ext cx="1927197" cy="1319656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83257" y="7963826"/>
              <a:ext cx="485028" cy="66056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465836" y="7206782"/>
              <a:ext cx="184066" cy="404227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6"/>
          <p:cNvGrpSpPr/>
          <p:nvPr/>
        </p:nvGrpSpPr>
        <p:grpSpPr>
          <a:xfrm rot="-1537546">
            <a:off x="604994" y="3763987"/>
            <a:ext cx="488794" cy="774382"/>
            <a:chOff x="-1904298" y="1056455"/>
            <a:chExt cx="581725" cy="921611"/>
          </a:xfrm>
        </p:grpSpPr>
        <p:sp>
          <p:nvSpPr>
            <p:cNvPr id="141" name="Google Shape;141;p1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1" y="3744009"/>
            <a:ext cx="1536033" cy="1399598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2292986" y="714386"/>
            <a:ext cx="6851022" cy="4429224"/>
          </a:xfrm>
          <a:custGeom>
            <a:avLst/>
            <a:gdLst/>
            <a:ahLst/>
            <a:cxnLst/>
            <a:rect l="l" t="t" r="r" b="b"/>
            <a:pathLst>
              <a:path w="213944" h="138316" extrusionOk="0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2838848" y="1324408"/>
            <a:ext cx="4536814" cy="2368458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chemeClr val="lt1">
              <a:alpha val="446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>
          <a:xfrm>
            <a:off x="1528650" y="1342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2"/>
          </p:nvPr>
        </p:nvSpPr>
        <p:spPr>
          <a:xfrm>
            <a:off x="5008050" y="1342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1528650" y="3808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4"/>
          </p:nvPr>
        </p:nvSpPr>
        <p:spPr>
          <a:xfrm>
            <a:off x="5008050" y="2940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5"/>
          </p:nvPr>
        </p:nvSpPr>
        <p:spPr>
          <a:xfrm>
            <a:off x="1528650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 idx="6"/>
          </p:nvPr>
        </p:nvSpPr>
        <p:spPr>
          <a:xfrm>
            <a:off x="5008050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7"/>
          </p:nvPr>
        </p:nvSpPr>
        <p:spPr>
          <a:xfrm>
            <a:off x="1528650" y="2940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8"/>
          </p:nvPr>
        </p:nvSpPr>
        <p:spPr>
          <a:xfrm>
            <a:off x="5008050" y="3808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rot="199848" flipH="1">
            <a:off x="1146238" y="3853117"/>
            <a:ext cx="581719" cy="9216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rot="1263781" flipH="1">
            <a:off x="538221" y="4030012"/>
            <a:ext cx="890375" cy="822935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2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1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3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4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5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6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69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ctrTitle"/>
          </p:nvPr>
        </p:nvSpPr>
        <p:spPr>
          <a:xfrm>
            <a:off x="872464" y="944746"/>
            <a:ext cx="448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 dirty="0" err="1">
                <a:latin typeface="Tw Cen MT" panose="020B0602020104020603" pitchFamily="34" charset="0"/>
              </a:rPr>
              <a:t>EcoSport</a:t>
            </a:r>
            <a:endParaRPr sz="8000" dirty="0">
              <a:latin typeface="Tw Cen MT" panose="020B0602020104020603" pitchFamily="34" charset="0"/>
            </a:endParaRPr>
          </a:p>
        </p:txBody>
      </p:sp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1007490" y="2774296"/>
            <a:ext cx="39885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 dirty="0"/>
              <a:t>Lo sport che vuoi, al meglio che puoi</a:t>
            </a:r>
            <a:endParaRPr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64" y="-716973"/>
            <a:ext cx="2859091" cy="609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1F55F-E8C9-62A5-02FE-87FA0AFB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62" y="332744"/>
            <a:ext cx="2328429" cy="572700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</a:rPr>
              <a:t>PUBBLICITÀ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232070-AF4B-22EA-5A9D-A7332D8826A9}"/>
              </a:ext>
            </a:extLst>
          </p:cNvPr>
          <p:cNvSpPr txBox="1"/>
          <p:nvPr/>
        </p:nvSpPr>
        <p:spPr>
          <a:xfrm>
            <a:off x="317102" y="1198141"/>
            <a:ext cx="37945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dare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visibilità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alla nostra azienda ed aumentare le vendite dei prodotti, oltre ad affidarci a cartelloni pubblicitari, vogliamo diffondere la nostra idea sui vari </a:t>
            </a:r>
            <a:r>
              <a:rPr lang="it-IT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network 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tendenza, creando un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profilo social 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 gestito e con eventuale collegamento al nostro sito web. </a:t>
            </a:r>
            <a:b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L’obiettivo è quello di farci conoscere, attirando soprattutto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giovani sportivi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che, come noi, vogliono dedicarsi allo sport nel miglior modo possibile.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8EDF419-960F-869E-00D1-EB6F977FE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279" y="717402"/>
            <a:ext cx="387127" cy="38712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177EF43-37AE-1B97-85F8-24BDC8CF9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314" y="175223"/>
            <a:ext cx="380335" cy="38712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9D3D0C4-860E-A1DA-505F-CBF9EAE8F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061" y="391666"/>
            <a:ext cx="347502" cy="34750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5E178DA-93C0-CD84-1732-82FE1DA7B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117" y="522759"/>
            <a:ext cx="347502" cy="3475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3BA0DB-D009-4572-5D48-4080C21C15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04" r="11777" b="9157"/>
          <a:stretch/>
        </p:blipFill>
        <p:spPr>
          <a:xfrm>
            <a:off x="4697174" y="739168"/>
            <a:ext cx="2560256" cy="2096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3FE9FFA-9A4D-0FBF-B186-BED53C7E7A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00"/>
          <a:stretch/>
        </p:blipFill>
        <p:spPr>
          <a:xfrm>
            <a:off x="6378315" y="2573658"/>
            <a:ext cx="2542760" cy="209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4430" y="295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0F2ED-5723-AA11-DD7A-385D8D91DA6F}"/>
              </a:ext>
            </a:extLst>
          </p:cNvPr>
          <p:cNvSpPr txBox="1"/>
          <p:nvPr/>
        </p:nvSpPr>
        <p:spPr>
          <a:xfrm>
            <a:off x="427220" y="329784"/>
            <a:ext cx="447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Oswald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COSTI FISSI  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79A15B6-6845-DAA0-A044-8951A71B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20627"/>
              </p:ext>
            </p:extLst>
          </p:nvPr>
        </p:nvGraphicFramePr>
        <p:xfrm>
          <a:off x="470299" y="1012475"/>
          <a:ext cx="4474562" cy="304800"/>
        </p:xfrm>
        <a:graphic>
          <a:graphicData uri="http://schemas.openxmlformats.org/drawingml/2006/table">
            <a:tbl>
              <a:tblPr/>
              <a:tblGrid>
                <a:gridCol w="4474562">
                  <a:extLst>
                    <a:ext uri="{9D8B030D-6E8A-4147-A177-3AD203B41FA5}">
                      <a16:colId xmlns:a16="http://schemas.microsoft.com/office/drawing/2014/main" val="2365070078"/>
                    </a:ext>
                  </a:extLst>
                </a:gridCol>
              </a:tblGrid>
              <a:tr h="209862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Opificio industriale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570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78C9B87-A4D1-EE60-0172-8036A6198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022868"/>
              </p:ext>
            </p:extLst>
          </p:nvPr>
        </p:nvGraphicFramePr>
        <p:xfrm>
          <a:off x="470299" y="1319935"/>
          <a:ext cx="4474562" cy="304800"/>
        </p:xfrm>
        <a:graphic>
          <a:graphicData uri="http://schemas.openxmlformats.org/drawingml/2006/table">
            <a:tbl>
              <a:tblPr/>
              <a:tblGrid>
                <a:gridCol w="4474562">
                  <a:extLst>
                    <a:ext uri="{9D8B030D-6E8A-4147-A177-3AD203B41FA5}">
                      <a16:colId xmlns:a16="http://schemas.microsoft.com/office/drawing/2014/main" val="2520569414"/>
                    </a:ext>
                  </a:extLst>
                </a:gridCol>
              </a:tblGrid>
              <a:tr h="25483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Arredamento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463778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0F43973-A766-36EB-FBE4-9D3EDAE52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169512"/>
              </p:ext>
            </p:extLst>
          </p:nvPr>
        </p:nvGraphicFramePr>
        <p:xfrm>
          <a:off x="470299" y="1621813"/>
          <a:ext cx="4474563" cy="304800"/>
        </p:xfrm>
        <a:graphic>
          <a:graphicData uri="http://schemas.openxmlformats.org/drawingml/2006/table">
            <a:tbl>
              <a:tblPr/>
              <a:tblGrid>
                <a:gridCol w="4474563">
                  <a:extLst>
                    <a:ext uri="{9D8B030D-6E8A-4147-A177-3AD203B41FA5}">
                      <a16:colId xmlns:a16="http://schemas.microsoft.com/office/drawing/2014/main" val="3292675973"/>
                    </a:ext>
                  </a:extLst>
                </a:gridCol>
              </a:tblGrid>
              <a:tr h="27731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dipendenti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91646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141615-F861-A44C-E3D0-274374148FD2}"/>
              </a:ext>
            </a:extLst>
          </p:cNvPr>
          <p:cNvSpPr txBox="1"/>
          <p:nvPr/>
        </p:nvSpPr>
        <p:spPr>
          <a:xfrm>
            <a:off x="2733882" y="1023705"/>
            <a:ext cx="166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800€ mensili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26434A-9FC4-0694-FADB-E4DD3BE51821}"/>
              </a:ext>
            </a:extLst>
          </p:cNvPr>
          <p:cNvSpPr txBox="1"/>
          <p:nvPr/>
        </p:nvSpPr>
        <p:spPr>
          <a:xfrm>
            <a:off x="2739095" y="1328703"/>
            <a:ext cx="792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3.500€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8B4014-F86C-CA12-1DD7-D083B2F04BA6}"/>
              </a:ext>
            </a:extLst>
          </p:cNvPr>
          <p:cNvSpPr txBox="1"/>
          <p:nvPr/>
        </p:nvSpPr>
        <p:spPr>
          <a:xfrm>
            <a:off x="2733882" y="1646721"/>
            <a:ext cx="233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2.000€ + INPS e INAIL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B6F9218-0092-718A-BB3E-992B8E89125B}"/>
              </a:ext>
            </a:extLst>
          </p:cNvPr>
          <p:cNvSpPr txBox="1"/>
          <p:nvPr/>
        </p:nvSpPr>
        <p:spPr>
          <a:xfrm>
            <a:off x="5135997" y="927827"/>
            <a:ext cx="380563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 i </a:t>
            </a: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costi fissi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rientrano: </a:t>
            </a:r>
            <a:b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Affitto di un opificio industriale di circa 200 mq già dotato anche di spazi dedicati ad </a:t>
            </a: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ufficio e spaccio aziendale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b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Arredamento di ufficio e spaccio aziendale</a:t>
            </a:r>
            <a:b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Compenso mensile di due dipendenti </a:t>
            </a:r>
            <a:b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Costo di beni industriali (</a:t>
            </a: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incordatrice e </a:t>
            </a:r>
            <a:r>
              <a:rPr lang="it-IT" sz="13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tagliastrisce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6556899-E6A0-742C-1CF6-CF0B012C2FF5}"/>
              </a:ext>
            </a:extLst>
          </p:cNvPr>
          <p:cNvCxnSpPr>
            <a:cxnSpLocks/>
          </p:cNvCxnSpPr>
          <p:nvPr/>
        </p:nvCxnSpPr>
        <p:spPr>
          <a:xfrm flipH="1">
            <a:off x="2580161" y="2703805"/>
            <a:ext cx="961248" cy="6187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6D5AE2-E05E-0419-7C4B-DD73982ECEBE}"/>
              </a:ext>
            </a:extLst>
          </p:cNvPr>
          <p:cNvSpPr txBox="1"/>
          <p:nvPr/>
        </p:nvSpPr>
        <p:spPr>
          <a:xfrm>
            <a:off x="142407" y="3372126"/>
            <a:ext cx="3957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ammortizzare i costi di INPS e INAIL adottiamo la strategia dell’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apprendistato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32" name="Tabella 31">
            <a:extLst>
              <a:ext uri="{FF2B5EF4-FFF2-40B4-BE49-F238E27FC236}">
                <a16:creationId xmlns:a16="http://schemas.microsoft.com/office/drawing/2014/main" id="{59253722-8F93-B433-9F3E-E35FA046E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637395"/>
              </p:ext>
            </p:extLst>
          </p:nvPr>
        </p:nvGraphicFramePr>
        <p:xfrm>
          <a:off x="472190" y="1933731"/>
          <a:ext cx="4482059" cy="304800"/>
        </p:xfrm>
        <a:graphic>
          <a:graphicData uri="http://schemas.openxmlformats.org/drawingml/2006/table">
            <a:tbl>
              <a:tblPr/>
              <a:tblGrid>
                <a:gridCol w="4482059">
                  <a:extLst>
                    <a:ext uri="{9D8B030D-6E8A-4147-A177-3AD203B41FA5}">
                      <a16:colId xmlns:a16="http://schemas.microsoft.com/office/drawing/2014/main" val="2459997398"/>
                    </a:ext>
                  </a:extLst>
                </a:gridCol>
              </a:tblGrid>
              <a:tr h="284813">
                <a:tc>
                  <a:txBody>
                    <a:bodyPr/>
                    <a:lstStyle/>
                    <a:p>
                      <a:r>
                        <a:rPr lang="it-IT" dirty="0"/>
                        <a:t>Incordatrice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192685"/>
                  </a:ext>
                </a:extLst>
              </a:tr>
            </a:tbl>
          </a:graphicData>
        </a:graphic>
      </p:graphicFrame>
      <p:graphicFrame>
        <p:nvGraphicFramePr>
          <p:cNvPr id="34" name="Tabella 33">
            <a:extLst>
              <a:ext uri="{FF2B5EF4-FFF2-40B4-BE49-F238E27FC236}">
                <a16:creationId xmlns:a16="http://schemas.microsoft.com/office/drawing/2014/main" id="{A15C153D-E5A0-C645-B2FF-BFCAE5206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25432"/>
              </p:ext>
            </p:extLst>
          </p:nvPr>
        </p:nvGraphicFramePr>
        <p:xfrm>
          <a:off x="470300" y="2235607"/>
          <a:ext cx="4483950" cy="304800"/>
        </p:xfrm>
        <a:graphic>
          <a:graphicData uri="http://schemas.openxmlformats.org/drawingml/2006/table">
            <a:tbl>
              <a:tblPr/>
              <a:tblGrid>
                <a:gridCol w="4483950">
                  <a:extLst>
                    <a:ext uri="{9D8B030D-6E8A-4147-A177-3AD203B41FA5}">
                      <a16:colId xmlns:a16="http://schemas.microsoft.com/office/drawing/2014/main" val="25255052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/>
                        <a:t>Tagliastrisce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907089"/>
                  </a:ext>
                </a:extLst>
              </a:tr>
            </a:tbl>
          </a:graphicData>
        </a:graphic>
      </p:graphicFrame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C89D44E-7465-3CFB-9FD6-7529FB21FD38}"/>
              </a:ext>
            </a:extLst>
          </p:cNvPr>
          <p:cNvSpPr txBox="1"/>
          <p:nvPr/>
        </p:nvSpPr>
        <p:spPr>
          <a:xfrm>
            <a:off x="2710370" y="1958057"/>
            <a:ext cx="224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3.500€ all’anno x 3 anni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7AC1AA7-B9A1-1212-39DC-6573BFC7FCCA}"/>
              </a:ext>
            </a:extLst>
          </p:cNvPr>
          <p:cNvSpPr txBox="1"/>
          <p:nvPr/>
        </p:nvSpPr>
        <p:spPr>
          <a:xfrm>
            <a:off x="2728214" y="2246003"/>
            <a:ext cx="213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750 € all’anno x 2 anni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47ECCA32-5F89-2A5D-846B-3DCC184AA1B1}"/>
              </a:ext>
            </a:extLst>
          </p:cNvPr>
          <p:cNvCxnSpPr/>
          <p:nvPr/>
        </p:nvCxnSpPr>
        <p:spPr>
          <a:xfrm>
            <a:off x="4572000" y="2709677"/>
            <a:ext cx="974361" cy="6128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0CDC0FF-B564-1057-DE71-B4B6A775D540}"/>
              </a:ext>
            </a:extLst>
          </p:cNvPr>
          <p:cNvSpPr txBox="1"/>
          <p:nvPr/>
        </p:nvSpPr>
        <p:spPr>
          <a:xfrm>
            <a:off x="5096655" y="3353644"/>
            <a:ext cx="421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ammortizzare invece i costi dei macchinari, spalmiamo il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pagamento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nei vari anni. 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9C9FAA1-5C05-191C-7418-FBEA72E34BE2}"/>
              </a:ext>
            </a:extLst>
          </p:cNvPr>
          <p:cNvCxnSpPr>
            <a:cxnSpLocks/>
            <a:endCxn id="34" idx="2"/>
          </p:cNvCxnSpPr>
          <p:nvPr/>
        </p:nvCxnSpPr>
        <p:spPr>
          <a:xfrm flipH="1">
            <a:off x="2712275" y="1012475"/>
            <a:ext cx="6509" cy="1527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3269" y="302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4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-1815812" y="46172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COSTI VARIABILI</a:t>
            </a:r>
            <a:endParaRPr sz="3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65" name="Google Shape;1565;p52"/>
          <p:cNvGrpSpPr/>
          <p:nvPr/>
        </p:nvGrpSpPr>
        <p:grpSpPr>
          <a:xfrm flipH="1">
            <a:off x="3559930" y="77450"/>
            <a:ext cx="516022" cy="1033602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82" name="Google Shape;1582;p52"/>
          <p:cNvGraphicFramePr/>
          <p:nvPr>
            <p:extLst>
              <p:ext uri="{D42A27DB-BD31-4B8C-83A1-F6EECF244321}">
                <p14:modId xmlns:p14="http://schemas.microsoft.com/office/powerpoint/2010/main" val="4239453915"/>
              </p:ext>
            </p:extLst>
          </p:nvPr>
        </p:nvGraphicFramePr>
        <p:xfrm>
          <a:off x="558786" y="1843884"/>
          <a:ext cx="4548200" cy="1708650"/>
        </p:xfrm>
        <a:graphic>
          <a:graphicData uri="http://schemas.openxmlformats.org/drawingml/2006/table">
            <a:tbl>
              <a:tblPr>
                <a:noFill/>
                <a:tableStyleId>{446D357B-1C0A-4CE9-806A-CF9D999C7979}</a:tableStyleId>
              </a:tblPr>
              <a:tblGrid>
                <a:gridCol w="227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875"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ECONYL</a:t>
                      </a:r>
                      <a:endParaRPr sz="1600" dirty="0">
                        <a:solidFill>
                          <a:schemeClr val="lt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CUOIO</a:t>
                      </a:r>
                      <a:endParaRPr sz="1600" dirty="0">
                        <a:solidFill>
                          <a:schemeClr val="lt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775"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20€ ogni 100m </a:t>
                      </a:r>
                      <a:b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corda da tennis ha  una lunghezza media di 12 m</a:t>
                      </a:r>
                      <a:endParaRPr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20€ ogni 100m</a:t>
                      </a:r>
                      <a:b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grip ha lunghezza minima di 2m</a:t>
                      </a:r>
                      <a:endParaRPr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E73E9A0-1CDD-A31C-59B0-3850D1C378C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894289" y="1102364"/>
            <a:ext cx="841526" cy="5847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56BBF0-5C84-5878-C35A-FBBCD4323D91}"/>
              </a:ext>
            </a:extLst>
          </p:cNvPr>
          <p:cNvSpPr txBox="1"/>
          <p:nvPr/>
        </p:nvSpPr>
        <p:spPr>
          <a:xfrm>
            <a:off x="5735815" y="517588"/>
            <a:ext cx="32003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Teniamo in conto un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contratto 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stipulato con il nostro fornitore, il quale prevede uno sconto sul prezzo del prodotto previo aumento del quantitativo;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15B194-34AF-1114-2B64-11CA99C4B33F}"/>
              </a:ext>
            </a:extLst>
          </p:cNvPr>
          <p:cNvSpPr txBox="1"/>
          <p:nvPr/>
        </p:nvSpPr>
        <p:spPr>
          <a:xfrm>
            <a:off x="558786" y="1192151"/>
            <a:ext cx="4335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 i costi variabili rientrano quelli del materiale: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FF816D2-7E16-3C9D-5969-D6CEA57ACEC0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flipH="1">
            <a:off x="7335998" y="1687139"/>
            <a:ext cx="1" cy="9788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A15E3B-82A9-C435-A447-7376D719FCDF}"/>
              </a:ext>
            </a:extLst>
          </p:cNvPr>
          <p:cNvSpPr txBox="1"/>
          <p:nvPr/>
        </p:nvSpPr>
        <p:spPr>
          <a:xfrm>
            <a:off x="5710492" y="2665981"/>
            <a:ext cx="3251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conseguenza, aumentando le vendite di prodotto negli anni, i costi </a:t>
            </a:r>
            <a:r>
              <a:rPr lang="it-IT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riducono 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progressivamente.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9530"/>
            <a:ext cx="2442370" cy="166397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/>
          <a:srcRect r="69335" b="48090"/>
          <a:stretch/>
        </p:blipFill>
        <p:spPr>
          <a:xfrm>
            <a:off x="2813525" y="3476178"/>
            <a:ext cx="1690668" cy="174367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r="84465" b="81190"/>
          <a:stretch/>
        </p:blipFill>
        <p:spPr>
          <a:xfrm>
            <a:off x="4808867" y="3721087"/>
            <a:ext cx="901625" cy="665108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332" y="652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ANNO</a:t>
            </a:r>
            <a:endParaRPr dirty="0"/>
          </a:p>
        </p:txBody>
      </p:sp>
      <p:sp>
        <p:nvSpPr>
          <p:cNvPr id="473" name="Google Shape;473;p35"/>
          <p:cNvSpPr txBox="1">
            <a:spLocks noGrp="1"/>
          </p:cNvSpPr>
          <p:nvPr>
            <p:ph type="title" idx="2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1919892" y="1982499"/>
            <a:ext cx="228854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 costi sono maggiori per dare avvio all’azienda.</a:t>
            </a:r>
            <a:endParaRPr dirty="0"/>
          </a:p>
        </p:txBody>
      </p:sp>
      <p:sp>
        <p:nvSpPr>
          <p:cNvPr id="475" name="Google Shape;475;p35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ANNO</a:t>
            </a:r>
            <a:endParaRPr dirty="0"/>
          </a:p>
        </p:txBody>
      </p:sp>
      <p:sp>
        <p:nvSpPr>
          <p:cNvPr id="476" name="Google Shape;476;p35"/>
          <p:cNvSpPr txBox="1">
            <a:spLocks noGrp="1"/>
          </p:cNvSpPr>
          <p:nvPr>
            <p:ph type="title" idx="4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77" name="Google Shape;477;p35"/>
          <p:cNvSpPr txBox="1">
            <a:spLocks noGrp="1"/>
          </p:cNvSpPr>
          <p:nvPr>
            <p:ph type="subTitle" idx="5"/>
          </p:nvPr>
        </p:nvSpPr>
        <p:spPr>
          <a:xfrm>
            <a:off x="4973628" y="1982499"/>
            <a:ext cx="2202019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 raggiunge il B.E.P.,  </a:t>
            </a:r>
            <a:r>
              <a:rPr lang="it-IT" dirty="0"/>
              <a:t>i </a:t>
            </a:r>
            <a:r>
              <a:rPr lang="en" dirty="0"/>
              <a:t>ricavi superano </a:t>
            </a:r>
            <a:r>
              <a:rPr lang="it-IT" dirty="0"/>
              <a:t>i</a:t>
            </a:r>
            <a:r>
              <a:rPr lang="en" dirty="0"/>
              <a:t> costi.</a:t>
            </a:r>
            <a:endParaRPr dirty="0"/>
          </a:p>
        </p:txBody>
      </p:sp>
      <p:sp>
        <p:nvSpPr>
          <p:cNvPr id="478" name="Google Shape;478;p35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ANNO</a:t>
            </a:r>
            <a:endParaRPr dirty="0"/>
          </a:p>
        </p:txBody>
      </p:sp>
      <p:sp>
        <p:nvSpPr>
          <p:cNvPr id="479" name="Google Shape;479;p35"/>
          <p:cNvSpPr txBox="1">
            <a:spLocks noGrp="1"/>
          </p:cNvSpPr>
          <p:nvPr>
            <p:ph type="title" idx="7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480" name="Google Shape;480;p35"/>
          <p:cNvSpPr txBox="1">
            <a:spLocks noGrp="1"/>
          </p:cNvSpPr>
          <p:nvPr>
            <p:ph type="subTitle" idx="8"/>
          </p:nvPr>
        </p:nvSpPr>
        <p:spPr>
          <a:xfrm>
            <a:off x="1877206" y="4058210"/>
            <a:ext cx="2373913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 ricavi sono in costante aumento.</a:t>
            </a:r>
            <a:endParaRPr dirty="0"/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ANNO</a:t>
            </a:r>
            <a:endParaRPr dirty="0"/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 idx="13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483" name="Google Shape;483;p35"/>
          <p:cNvSpPr txBox="1">
            <a:spLocks noGrp="1"/>
          </p:cNvSpPr>
          <p:nvPr>
            <p:ph type="subTitle" idx="14"/>
          </p:nvPr>
        </p:nvSpPr>
        <p:spPr>
          <a:xfrm>
            <a:off x="4827502" y="4058210"/>
            <a:ext cx="2594225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vendite aumentano e si raggiunge un guadagno sempre maggiore.</a:t>
            </a:r>
            <a:endParaRPr dirty="0"/>
          </a:p>
        </p:txBody>
      </p:sp>
      <p:grpSp>
        <p:nvGrpSpPr>
          <p:cNvPr id="484" name="Google Shape;484;p35"/>
          <p:cNvGrpSpPr/>
          <p:nvPr/>
        </p:nvGrpSpPr>
        <p:grpSpPr>
          <a:xfrm flipH="1">
            <a:off x="2843664" y="1508527"/>
            <a:ext cx="446222" cy="77476"/>
            <a:chOff x="6146875" y="1767300"/>
            <a:chExt cx="331025" cy="57475"/>
          </a:xfrm>
        </p:grpSpPr>
        <p:sp>
          <p:nvSpPr>
            <p:cNvPr id="485" name="Google Shape;485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35"/>
          <p:cNvGrpSpPr/>
          <p:nvPr/>
        </p:nvGrpSpPr>
        <p:grpSpPr>
          <a:xfrm flipH="1">
            <a:off x="5854139" y="1508527"/>
            <a:ext cx="446222" cy="77476"/>
            <a:chOff x="6146875" y="1767300"/>
            <a:chExt cx="331025" cy="57475"/>
          </a:xfrm>
        </p:grpSpPr>
        <p:sp>
          <p:nvSpPr>
            <p:cNvPr id="489" name="Google Shape;489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5"/>
          <p:cNvGrpSpPr/>
          <p:nvPr/>
        </p:nvGrpSpPr>
        <p:grpSpPr>
          <a:xfrm flipH="1">
            <a:off x="2843664" y="3584231"/>
            <a:ext cx="446222" cy="77476"/>
            <a:chOff x="6146875" y="1767300"/>
            <a:chExt cx="331025" cy="57475"/>
          </a:xfrm>
        </p:grpSpPr>
        <p:sp>
          <p:nvSpPr>
            <p:cNvPr id="493" name="Google Shape;493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5"/>
          <p:cNvGrpSpPr/>
          <p:nvPr/>
        </p:nvGrpSpPr>
        <p:grpSpPr>
          <a:xfrm flipH="1">
            <a:off x="5854139" y="3584231"/>
            <a:ext cx="446222" cy="77476"/>
            <a:chOff x="6146875" y="1767300"/>
            <a:chExt cx="331025" cy="57475"/>
          </a:xfrm>
        </p:grpSpPr>
        <p:sp>
          <p:nvSpPr>
            <p:cNvPr id="497" name="Google Shape;497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0" name="Google Shape;500;p35"/>
          <p:cNvCxnSpPr/>
          <p:nvPr/>
        </p:nvCxnSpPr>
        <p:spPr>
          <a:xfrm>
            <a:off x="4572240" y="927150"/>
            <a:ext cx="0" cy="119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35"/>
          <p:cNvCxnSpPr/>
          <p:nvPr/>
        </p:nvCxnSpPr>
        <p:spPr>
          <a:xfrm>
            <a:off x="4572240" y="3027856"/>
            <a:ext cx="0" cy="119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30E9F-9701-4719-EB4D-8460D6E1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" y="181757"/>
            <a:ext cx="1965640" cy="572700"/>
          </a:xfrm>
        </p:spPr>
        <p:txBody>
          <a:bodyPr/>
          <a:lstStyle/>
          <a:p>
            <a:r>
              <a:rPr lang="it-IT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ANNO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5FDD7F-23C3-DD4E-50E1-C6F8001A98FA}"/>
              </a:ext>
            </a:extLst>
          </p:cNvPr>
          <p:cNvSpPr txBox="1"/>
          <p:nvPr/>
        </p:nvSpPr>
        <p:spPr>
          <a:xfrm>
            <a:off x="143370" y="969377"/>
            <a:ext cx="2046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COSTI FISSI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A559FF6A-E3B5-2C48-D20F-0B852577C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81185"/>
              </p:ext>
            </p:extLst>
          </p:nvPr>
        </p:nvGraphicFramePr>
        <p:xfrm>
          <a:off x="303266" y="1407794"/>
          <a:ext cx="2728496" cy="2438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364248">
                  <a:extLst>
                    <a:ext uri="{9D8B030D-6E8A-4147-A177-3AD203B41FA5}">
                      <a16:colId xmlns:a16="http://schemas.microsoft.com/office/drawing/2014/main" val="3341169268"/>
                    </a:ext>
                  </a:extLst>
                </a:gridCol>
                <a:gridCol w="1364248">
                  <a:extLst>
                    <a:ext uri="{9D8B030D-6E8A-4147-A177-3AD203B41FA5}">
                      <a16:colId xmlns:a16="http://schemas.microsoft.com/office/drawing/2014/main" val="1601700861"/>
                    </a:ext>
                  </a:extLst>
                </a:gridCol>
              </a:tblGrid>
              <a:tr h="26000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Fitto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9.600€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627853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Stipendi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26.000€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460420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5.850€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660218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621475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Incordatrice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685018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Tagliastrisce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960083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Arredamento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578272"/>
                  </a:ext>
                </a:extLst>
              </a:tr>
              <a:tr h="290528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49.500€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28065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7941AA-44FF-1E81-36A3-EEBF22D6BE7B}"/>
              </a:ext>
            </a:extLst>
          </p:cNvPr>
          <p:cNvSpPr txBox="1"/>
          <p:nvPr/>
        </p:nvSpPr>
        <p:spPr>
          <a:xfrm>
            <a:off x="3200400" y="979963"/>
            <a:ext cx="2518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COSTI VARIABILI</a:t>
            </a:r>
          </a:p>
        </p:txBody>
      </p:sp>
      <p:graphicFrame>
        <p:nvGraphicFramePr>
          <p:cNvPr id="17" name="Tabella 17">
            <a:extLst>
              <a:ext uri="{FF2B5EF4-FFF2-40B4-BE49-F238E27FC236}">
                <a16:creationId xmlns:a16="http://schemas.microsoft.com/office/drawing/2014/main" id="{885692DB-6937-09C8-CEAB-C7B74DB58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516168"/>
              </p:ext>
            </p:extLst>
          </p:nvPr>
        </p:nvGraphicFramePr>
        <p:xfrm>
          <a:off x="3267568" y="1426485"/>
          <a:ext cx="2158870" cy="914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987125">
                  <a:extLst>
                    <a:ext uri="{9D8B030D-6E8A-4147-A177-3AD203B41FA5}">
                      <a16:colId xmlns:a16="http://schemas.microsoft.com/office/drawing/2014/main" val="1553309969"/>
                    </a:ext>
                  </a:extLst>
                </a:gridCol>
                <a:gridCol w="1171745">
                  <a:extLst>
                    <a:ext uri="{9D8B030D-6E8A-4147-A177-3AD203B41FA5}">
                      <a16:colId xmlns:a16="http://schemas.microsoft.com/office/drawing/2014/main" val="2312955792"/>
                    </a:ext>
                  </a:extLst>
                </a:gridCol>
              </a:tblGrid>
              <a:tr h="2773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3.375€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68926"/>
                  </a:ext>
                </a:extLst>
              </a:tr>
              <a:tr h="2773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5.100€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389017"/>
                  </a:ext>
                </a:extLst>
              </a:tr>
              <a:tr h="277369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8.475€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550463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68E42C-ACB7-4AEB-CD88-21B6C7530FC9}"/>
              </a:ext>
            </a:extLst>
          </p:cNvPr>
          <p:cNvSpPr txBox="1"/>
          <p:nvPr/>
        </p:nvSpPr>
        <p:spPr>
          <a:xfrm>
            <a:off x="4347003" y="3762124"/>
            <a:ext cx="291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Supponendo di vendere nel primo anno 20 corde e 20 grip al giorno, per 255 giorni lavorativi, al prezzo di 5€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C191AF-9F76-3B68-D3ED-00D9FDEA7431}"/>
              </a:ext>
            </a:extLst>
          </p:cNvPr>
          <p:cNvSpPr txBox="1"/>
          <p:nvPr/>
        </p:nvSpPr>
        <p:spPr>
          <a:xfrm>
            <a:off x="5777745" y="979963"/>
            <a:ext cx="2653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CONTI FINALI </a:t>
            </a:r>
          </a:p>
        </p:txBody>
      </p:sp>
      <p:graphicFrame>
        <p:nvGraphicFramePr>
          <p:cNvPr id="31" name="Tabella 31">
            <a:extLst>
              <a:ext uri="{FF2B5EF4-FFF2-40B4-BE49-F238E27FC236}">
                <a16:creationId xmlns:a16="http://schemas.microsoft.com/office/drawing/2014/main" id="{65502CB8-90AD-3EDA-380E-C83A7B777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196415"/>
              </p:ext>
            </p:extLst>
          </p:nvPr>
        </p:nvGraphicFramePr>
        <p:xfrm>
          <a:off x="5662244" y="1426485"/>
          <a:ext cx="3290344" cy="914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645172">
                  <a:extLst>
                    <a:ext uri="{9D8B030D-6E8A-4147-A177-3AD203B41FA5}">
                      <a16:colId xmlns:a16="http://schemas.microsoft.com/office/drawing/2014/main" val="3697227192"/>
                    </a:ext>
                  </a:extLst>
                </a:gridCol>
                <a:gridCol w="1645172">
                  <a:extLst>
                    <a:ext uri="{9D8B030D-6E8A-4147-A177-3AD203B41FA5}">
                      <a16:colId xmlns:a16="http://schemas.microsoft.com/office/drawing/2014/main" val="1577241658"/>
                    </a:ext>
                  </a:extLst>
                </a:gridCol>
              </a:tblGrid>
              <a:tr h="2737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Costi totali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57.975€ + 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388521"/>
                  </a:ext>
                </a:extLst>
              </a:tr>
              <a:tr h="163891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Ricavi totali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51.000€ + 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4464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Guadagno totale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- 6.975€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005485"/>
                  </a:ext>
                </a:extLst>
              </a:tr>
            </a:tbl>
          </a:graphicData>
        </a:graphic>
      </p:graphicFrame>
      <p:cxnSp>
        <p:nvCxnSpPr>
          <p:cNvPr id="14" name="Connettore 4 13"/>
          <p:cNvCxnSpPr/>
          <p:nvPr/>
        </p:nvCxnSpPr>
        <p:spPr>
          <a:xfrm rot="10800000" flipV="1">
            <a:off x="5802924" y="2340884"/>
            <a:ext cx="1504493" cy="710620"/>
          </a:xfrm>
          <a:prstGeom prst="bentConnector3">
            <a:avLst>
              <a:gd name="adj1" fmla="val -4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4 21"/>
          <p:cNvCxnSpPr/>
          <p:nvPr/>
        </p:nvCxnSpPr>
        <p:spPr>
          <a:xfrm>
            <a:off x="4249882" y="2340884"/>
            <a:ext cx="1553041" cy="710620"/>
          </a:xfrm>
          <a:prstGeom prst="bentConnector3">
            <a:avLst>
              <a:gd name="adj1" fmla="val -1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endCxn id="20" idx="0"/>
          </p:cNvCxnSpPr>
          <p:nvPr/>
        </p:nvCxnSpPr>
        <p:spPr>
          <a:xfrm>
            <a:off x="5802923" y="3051504"/>
            <a:ext cx="0" cy="710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303266" y="1407794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621" y="142495"/>
            <a:ext cx="608928" cy="611962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5310" y="359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38130" y="183068"/>
            <a:ext cx="2429813" cy="572700"/>
          </a:xfrm>
        </p:spPr>
        <p:txBody>
          <a:bodyPr/>
          <a:lstStyle/>
          <a:p>
            <a:r>
              <a:rPr lang="it-IT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ANNO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5995" y="919475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FISSI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042824" y="917552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VARIABILI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74369" y="917552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CONTI FINALI</a:t>
            </a: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89541"/>
              </p:ext>
            </p:extLst>
          </p:nvPr>
        </p:nvGraphicFramePr>
        <p:xfrm>
          <a:off x="258730" y="1359286"/>
          <a:ext cx="2567598" cy="27432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283799">
                  <a:extLst>
                    <a:ext uri="{9D8B030D-6E8A-4147-A177-3AD203B41FA5}">
                      <a16:colId xmlns:a16="http://schemas.microsoft.com/office/drawing/2014/main" val="421798567"/>
                    </a:ext>
                  </a:extLst>
                </a:gridCol>
                <a:gridCol w="1283799">
                  <a:extLst>
                    <a:ext uri="{9D8B030D-6E8A-4147-A177-3AD203B41FA5}">
                      <a16:colId xmlns:a16="http://schemas.microsoft.com/office/drawing/2014/main" val="887548988"/>
                    </a:ext>
                  </a:extLst>
                </a:gridCol>
              </a:tblGrid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9.600€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927577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Stipendi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26.000€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854671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5.850€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620788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633944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Incordatrice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703229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Tagliatrice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Arial"/>
                        </a:rPr>
                        <a:t>750€</a:t>
                      </a:r>
                      <a:endParaRPr lang="it-IT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348575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Pubblicità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2.000€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409904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Sito 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1.500€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7602327"/>
                  </a:ext>
                </a:extLst>
              </a:tr>
              <a:tr h="277548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49.500€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854226"/>
                  </a:ext>
                </a:extLst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643574"/>
              </p:ext>
            </p:extLst>
          </p:nvPr>
        </p:nvGraphicFramePr>
        <p:xfrm>
          <a:off x="3042824" y="1359284"/>
          <a:ext cx="2528454" cy="952524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264227">
                  <a:extLst>
                    <a:ext uri="{9D8B030D-6E8A-4147-A177-3AD203B41FA5}">
                      <a16:colId xmlns:a16="http://schemas.microsoft.com/office/drawing/2014/main" val="1422926472"/>
                    </a:ext>
                  </a:extLst>
                </a:gridCol>
                <a:gridCol w="1264227">
                  <a:extLst>
                    <a:ext uri="{9D8B030D-6E8A-4147-A177-3AD203B41FA5}">
                      <a16:colId xmlns:a16="http://schemas.microsoft.com/office/drawing/2014/main" val="66250951"/>
                    </a:ext>
                  </a:extLst>
                </a:gridCol>
              </a:tblGrid>
              <a:tr h="31750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70428"/>
                  </a:ext>
                </a:extLst>
              </a:tr>
              <a:tr h="317508"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Grip</a:t>
                      </a:r>
                      <a:endParaRPr lang="it-IT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5.100€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15508"/>
                  </a:ext>
                </a:extLst>
              </a:tr>
              <a:tr h="317508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7.600€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636315"/>
                  </a:ext>
                </a:extLst>
              </a:tr>
            </a:tbl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569961"/>
              </p:ext>
            </p:extLst>
          </p:nvPr>
        </p:nvGraphicFramePr>
        <p:xfrm>
          <a:off x="5870862" y="1359285"/>
          <a:ext cx="3139922" cy="952524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569961">
                  <a:extLst>
                    <a:ext uri="{9D8B030D-6E8A-4147-A177-3AD203B41FA5}">
                      <a16:colId xmlns:a16="http://schemas.microsoft.com/office/drawing/2014/main" val="3813435995"/>
                    </a:ext>
                  </a:extLst>
                </a:gridCol>
                <a:gridCol w="1569961">
                  <a:extLst>
                    <a:ext uri="{9D8B030D-6E8A-4147-A177-3AD203B41FA5}">
                      <a16:colId xmlns:a16="http://schemas.microsoft.com/office/drawing/2014/main" val="4105822923"/>
                    </a:ext>
                  </a:extLst>
                </a:gridCol>
              </a:tblGrid>
              <a:tr h="31750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Costi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57.100€ + 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881986"/>
                  </a:ext>
                </a:extLst>
              </a:tr>
              <a:tr h="31750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Ricavi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76.500€ + 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604552"/>
                  </a:ext>
                </a:extLst>
              </a:tr>
              <a:tr h="31750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Guadagno 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19.400€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217808"/>
                  </a:ext>
                </a:extLst>
              </a:tr>
            </a:tbl>
          </a:graphicData>
        </a:graphic>
      </p:graphicFrame>
      <p:sp>
        <p:nvSpPr>
          <p:cNvPr id="16" name="Rettangolo 15"/>
          <p:cNvSpPr/>
          <p:nvPr/>
        </p:nvSpPr>
        <p:spPr>
          <a:xfrm>
            <a:off x="4349893" y="3367510"/>
            <a:ext cx="3041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Supponendo di vendere nel secondo anno 30 corde e 30 </a:t>
            </a:r>
            <a:r>
              <a:rPr lang="it-IT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grip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al giorno, per 255 giorni lavorativi, al prezzo di 5€</a:t>
            </a:r>
          </a:p>
        </p:txBody>
      </p:sp>
      <p:cxnSp>
        <p:nvCxnSpPr>
          <p:cNvPr id="19" name="Connettore 4 18"/>
          <p:cNvCxnSpPr>
            <a:stCxn id="15" idx="2"/>
            <a:endCxn id="16" idx="0"/>
          </p:cNvCxnSpPr>
          <p:nvPr/>
        </p:nvCxnSpPr>
        <p:spPr>
          <a:xfrm rot="5400000">
            <a:off x="6127993" y="2054679"/>
            <a:ext cx="1055701" cy="15699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3042824" y="1359284"/>
            <a:ext cx="0" cy="952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>
            <a:endCxn id="14" idx="2"/>
          </p:cNvCxnSpPr>
          <p:nvPr/>
        </p:nvCxnSpPr>
        <p:spPr>
          <a:xfrm flipH="1">
            <a:off x="4307051" y="1359284"/>
            <a:ext cx="5176" cy="952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5571278" y="1359284"/>
            <a:ext cx="0" cy="952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>
            <a:off x="3042824" y="1359284"/>
            <a:ext cx="2528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 flipV="1">
            <a:off x="3042824" y="1662545"/>
            <a:ext cx="2528454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3042824" y="1995056"/>
            <a:ext cx="2528454" cy="3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3042824" y="2311808"/>
            <a:ext cx="2528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/>
          <p:cNvCxnSpPr/>
          <p:nvPr/>
        </p:nvCxnSpPr>
        <p:spPr>
          <a:xfrm>
            <a:off x="5870862" y="1359284"/>
            <a:ext cx="0" cy="952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>
            <a:off x="5870862" y="1359284"/>
            <a:ext cx="31399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/>
          <p:cNvCxnSpPr/>
          <p:nvPr/>
        </p:nvCxnSpPr>
        <p:spPr>
          <a:xfrm>
            <a:off x="5870862" y="1662545"/>
            <a:ext cx="3139922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/>
          <p:cNvCxnSpPr/>
          <p:nvPr/>
        </p:nvCxnSpPr>
        <p:spPr>
          <a:xfrm>
            <a:off x="5870862" y="1995056"/>
            <a:ext cx="31399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/>
          <p:nvPr/>
        </p:nvCxnSpPr>
        <p:spPr>
          <a:xfrm>
            <a:off x="5870862" y="2311808"/>
            <a:ext cx="31399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diritto 55"/>
          <p:cNvCxnSpPr/>
          <p:nvPr/>
        </p:nvCxnSpPr>
        <p:spPr>
          <a:xfrm>
            <a:off x="9010784" y="1359284"/>
            <a:ext cx="0" cy="952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/>
          <p:cNvCxnSpPr>
            <a:endCxn id="15" idx="2"/>
          </p:cNvCxnSpPr>
          <p:nvPr/>
        </p:nvCxnSpPr>
        <p:spPr>
          <a:xfrm>
            <a:off x="7440823" y="1359284"/>
            <a:ext cx="0" cy="95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4 64"/>
          <p:cNvCxnSpPr/>
          <p:nvPr/>
        </p:nvCxnSpPr>
        <p:spPr>
          <a:xfrm>
            <a:off x="4307051" y="2311808"/>
            <a:ext cx="1563811" cy="527851"/>
          </a:xfrm>
          <a:prstGeom prst="bentConnector3">
            <a:avLst>
              <a:gd name="adj1" fmla="val 1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/>
          <p:cNvCxnSpPr>
            <a:cxnSpLocks/>
          </p:cNvCxnSpPr>
          <p:nvPr/>
        </p:nvCxnSpPr>
        <p:spPr>
          <a:xfrm>
            <a:off x="258730" y="1340425"/>
            <a:ext cx="3632" cy="2762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diritto 70"/>
          <p:cNvCxnSpPr>
            <a:endCxn id="12" idx="2"/>
          </p:cNvCxnSpPr>
          <p:nvPr/>
        </p:nvCxnSpPr>
        <p:spPr>
          <a:xfrm>
            <a:off x="1542529" y="1359284"/>
            <a:ext cx="0" cy="2743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>
            <a:cxnSpLocks/>
          </p:cNvCxnSpPr>
          <p:nvPr/>
        </p:nvCxnSpPr>
        <p:spPr>
          <a:xfrm>
            <a:off x="2826328" y="1359284"/>
            <a:ext cx="0" cy="2743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255097" y="1359284"/>
            <a:ext cx="25712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diritto 76"/>
          <p:cNvCxnSpPr/>
          <p:nvPr/>
        </p:nvCxnSpPr>
        <p:spPr>
          <a:xfrm>
            <a:off x="255097" y="3797686"/>
            <a:ext cx="25712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/>
          <p:nvPr/>
        </p:nvCxnSpPr>
        <p:spPr>
          <a:xfrm>
            <a:off x="255097" y="3491345"/>
            <a:ext cx="2571231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>
            <a:off x="255097" y="3194168"/>
            <a:ext cx="25712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/>
          <p:cNvCxnSpPr>
            <a:cxnSpLocks/>
          </p:cNvCxnSpPr>
          <p:nvPr/>
        </p:nvCxnSpPr>
        <p:spPr>
          <a:xfrm>
            <a:off x="265994" y="2560114"/>
            <a:ext cx="2560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/>
          <p:nvPr/>
        </p:nvCxnSpPr>
        <p:spPr>
          <a:xfrm>
            <a:off x="262362" y="2272011"/>
            <a:ext cx="25639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/>
          <p:cNvCxnSpPr/>
          <p:nvPr/>
        </p:nvCxnSpPr>
        <p:spPr>
          <a:xfrm>
            <a:off x="255097" y="2874436"/>
            <a:ext cx="25712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diritto 103"/>
          <p:cNvCxnSpPr/>
          <p:nvPr/>
        </p:nvCxnSpPr>
        <p:spPr>
          <a:xfrm flipV="1">
            <a:off x="247832" y="1966976"/>
            <a:ext cx="2578495" cy="7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diritto 108"/>
          <p:cNvCxnSpPr/>
          <p:nvPr/>
        </p:nvCxnSpPr>
        <p:spPr>
          <a:xfrm flipV="1">
            <a:off x="262362" y="1662545"/>
            <a:ext cx="2563965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ttangolo 109"/>
          <p:cNvSpPr/>
          <p:nvPr/>
        </p:nvSpPr>
        <p:spPr>
          <a:xfrm>
            <a:off x="678733" y="4320616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u="sng" dirty="0">
                <a:solidFill>
                  <a:schemeClr val="tx1"/>
                </a:solidFill>
                <a:latin typeface="Oswald" panose="020B0604020202020204" charset="0"/>
              </a:rPr>
              <a:t>RAGGIUNGIAMO IL B.E.P.</a:t>
            </a:r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16" y="100535"/>
            <a:ext cx="713154" cy="71670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3727" y="356094"/>
            <a:ext cx="609600" cy="609600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7F81E52-7F42-6AAB-0D95-BE68671683CF}"/>
              </a:ext>
            </a:extLst>
          </p:cNvPr>
          <p:cNvCxnSpPr/>
          <p:nvPr/>
        </p:nvCxnSpPr>
        <p:spPr>
          <a:xfrm>
            <a:off x="255097" y="4102486"/>
            <a:ext cx="257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44921" y="154916"/>
            <a:ext cx="2429824" cy="548446"/>
          </a:xfrm>
        </p:spPr>
        <p:txBody>
          <a:bodyPr/>
          <a:lstStyle/>
          <a:p>
            <a:r>
              <a:rPr lang="it-IT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ANNO</a:t>
            </a:r>
          </a:p>
        </p:txBody>
      </p:sp>
      <p:sp>
        <p:nvSpPr>
          <p:cNvPr id="9" name="Rettangolo 8"/>
          <p:cNvSpPr/>
          <p:nvPr/>
        </p:nvSpPr>
        <p:spPr>
          <a:xfrm>
            <a:off x="212582" y="884257"/>
            <a:ext cx="1447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FISSI</a:t>
            </a: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793570"/>
              </p:ext>
            </p:extLst>
          </p:nvPr>
        </p:nvGraphicFramePr>
        <p:xfrm>
          <a:off x="212582" y="1403706"/>
          <a:ext cx="2644918" cy="2356856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322459">
                  <a:extLst>
                    <a:ext uri="{9D8B030D-6E8A-4147-A177-3AD203B41FA5}">
                      <a16:colId xmlns:a16="http://schemas.microsoft.com/office/drawing/2014/main" val="4195782908"/>
                    </a:ext>
                  </a:extLst>
                </a:gridCol>
                <a:gridCol w="1322459">
                  <a:extLst>
                    <a:ext uri="{9D8B030D-6E8A-4147-A177-3AD203B41FA5}">
                      <a16:colId xmlns:a16="http://schemas.microsoft.com/office/drawing/2014/main" val="1716760528"/>
                    </a:ext>
                  </a:extLst>
                </a:gridCol>
              </a:tblGrid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9.600€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67456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Stipendi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26.000€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57350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5.850€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10334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906467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Incordatrice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384164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Pubblicità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164804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47.750€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85189"/>
                  </a:ext>
                </a:extLst>
              </a:tr>
            </a:tbl>
          </a:graphicData>
        </a:graphic>
      </p:graphicFrame>
      <p:sp>
        <p:nvSpPr>
          <p:cNvPr id="14" name="Rettangolo 13"/>
          <p:cNvSpPr/>
          <p:nvPr/>
        </p:nvSpPr>
        <p:spPr>
          <a:xfrm>
            <a:off x="3034351" y="880941"/>
            <a:ext cx="1879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VARIABILI</a:t>
            </a: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896233"/>
              </p:ext>
            </p:extLst>
          </p:nvPr>
        </p:nvGraphicFramePr>
        <p:xfrm>
          <a:off x="3034351" y="1403706"/>
          <a:ext cx="2691248" cy="914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345624">
                  <a:extLst>
                    <a:ext uri="{9D8B030D-6E8A-4147-A177-3AD203B41FA5}">
                      <a16:colId xmlns:a16="http://schemas.microsoft.com/office/drawing/2014/main" val="4045318380"/>
                    </a:ext>
                  </a:extLst>
                </a:gridCol>
                <a:gridCol w="1345624">
                  <a:extLst>
                    <a:ext uri="{9D8B030D-6E8A-4147-A177-3AD203B41FA5}">
                      <a16:colId xmlns:a16="http://schemas.microsoft.com/office/drawing/2014/main" val="2182412250"/>
                    </a:ext>
                  </a:extLst>
                </a:gridCol>
              </a:tblGrid>
              <a:tr h="29063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1.785€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648750"/>
                  </a:ext>
                </a:extLst>
              </a:tr>
              <a:tr h="290634"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Grip</a:t>
                      </a:r>
                      <a:endParaRPr lang="it-IT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5.100€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68398"/>
                  </a:ext>
                </a:extLst>
              </a:tr>
              <a:tr h="290634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6.885€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664366"/>
                  </a:ext>
                </a:extLst>
              </a:tr>
            </a:tbl>
          </a:graphicData>
        </a:graphic>
      </p:graphicFrame>
      <p:sp>
        <p:nvSpPr>
          <p:cNvPr id="17" name="Rettangolo 16"/>
          <p:cNvSpPr/>
          <p:nvPr/>
        </p:nvSpPr>
        <p:spPr>
          <a:xfrm>
            <a:off x="5902451" y="880941"/>
            <a:ext cx="1566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CONTI FINALI</a:t>
            </a:r>
          </a:p>
        </p:txBody>
      </p:sp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70269"/>
              </p:ext>
            </p:extLst>
          </p:nvPr>
        </p:nvGraphicFramePr>
        <p:xfrm>
          <a:off x="5902451" y="1403706"/>
          <a:ext cx="3148030" cy="914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574015">
                  <a:extLst>
                    <a:ext uri="{9D8B030D-6E8A-4147-A177-3AD203B41FA5}">
                      <a16:colId xmlns:a16="http://schemas.microsoft.com/office/drawing/2014/main" val="2856949875"/>
                    </a:ext>
                  </a:extLst>
                </a:gridCol>
                <a:gridCol w="1574015">
                  <a:extLst>
                    <a:ext uri="{9D8B030D-6E8A-4147-A177-3AD203B41FA5}">
                      <a16:colId xmlns:a16="http://schemas.microsoft.com/office/drawing/2014/main" val="1527594229"/>
                    </a:ext>
                  </a:extLst>
                </a:gridCol>
              </a:tblGrid>
              <a:tr h="256502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Costi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54.635€ + 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7029"/>
                  </a:ext>
                </a:extLst>
              </a:tr>
              <a:tr h="256502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Ricavi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102.000€ + IVA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974266"/>
                  </a:ext>
                </a:extLst>
              </a:tr>
              <a:tr h="256502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Guadagno 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47.365€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299652"/>
                  </a:ext>
                </a:extLst>
              </a:tr>
            </a:tbl>
          </a:graphicData>
        </a:graphic>
      </p:graphicFrame>
      <p:sp>
        <p:nvSpPr>
          <p:cNvPr id="20" name="Rettangolo 19"/>
          <p:cNvSpPr/>
          <p:nvPr/>
        </p:nvSpPr>
        <p:spPr>
          <a:xfrm>
            <a:off x="4307653" y="3283508"/>
            <a:ext cx="30029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Supponendo di vendere nel secondo anno 40 corde e 40 </a:t>
            </a:r>
            <a:r>
              <a:rPr lang="it-IT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grip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al giorno, per 255 giorni lavorativi, al prezzo di 5€</a:t>
            </a:r>
          </a:p>
        </p:txBody>
      </p:sp>
      <p:cxnSp>
        <p:nvCxnSpPr>
          <p:cNvPr id="24" name="Connettore 4 23"/>
          <p:cNvCxnSpPr>
            <a:stCxn id="18" idx="2"/>
            <a:endCxn id="20" idx="0"/>
          </p:cNvCxnSpPr>
          <p:nvPr/>
        </p:nvCxnSpPr>
        <p:spPr>
          <a:xfrm rot="5400000">
            <a:off x="6160102" y="1967144"/>
            <a:ext cx="965402" cy="166732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4 26"/>
          <p:cNvCxnSpPr/>
          <p:nvPr/>
        </p:nvCxnSpPr>
        <p:spPr>
          <a:xfrm>
            <a:off x="4379975" y="2318106"/>
            <a:ext cx="1429164" cy="482701"/>
          </a:xfrm>
          <a:prstGeom prst="bentConnector3">
            <a:avLst>
              <a:gd name="adj1" fmla="val -1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105225" y="4382574"/>
            <a:ext cx="4808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chemeClr val="tx1"/>
                </a:solidFill>
                <a:latin typeface="Oswald" panose="020B0604020202020204" charset="0"/>
                <a:ea typeface="Open Sans" panose="020B0604020202020204" charset="0"/>
                <a:cs typeface="Open Sans" panose="020B0604020202020204" charset="0"/>
              </a:rPr>
              <a:t>Le spese per la </a:t>
            </a:r>
            <a:r>
              <a:rPr lang="it-IT" sz="1600" b="1" i="1" dirty="0" err="1">
                <a:solidFill>
                  <a:schemeClr val="tx1"/>
                </a:solidFill>
                <a:latin typeface="Oswald" panose="020B0604020202020204" charset="0"/>
                <a:ea typeface="Open Sans" panose="020B0604020202020204" charset="0"/>
                <a:cs typeface="Open Sans" panose="020B0604020202020204" charset="0"/>
              </a:rPr>
              <a:t>tagliastrisce</a:t>
            </a:r>
            <a:r>
              <a:rPr lang="it-IT" sz="1600" b="1" i="1" dirty="0">
                <a:solidFill>
                  <a:schemeClr val="tx1"/>
                </a:solidFill>
                <a:latin typeface="Oswald" panose="020B0604020202020204" charset="0"/>
                <a:ea typeface="Open Sans" panose="020B0604020202020204" charset="0"/>
                <a:cs typeface="Open Sans" panose="020B0604020202020204" charset="0"/>
              </a:rPr>
              <a:t> sono state saldate, quindi le spese diminuiscono e i guadagni aumentano.</a:t>
            </a:r>
          </a:p>
        </p:txBody>
      </p:sp>
      <p:cxnSp>
        <p:nvCxnSpPr>
          <p:cNvPr id="31" name="Connettore diritto 30"/>
          <p:cNvCxnSpPr/>
          <p:nvPr/>
        </p:nvCxnSpPr>
        <p:spPr>
          <a:xfrm>
            <a:off x="212582" y="1403706"/>
            <a:ext cx="0" cy="2356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endCxn id="13" idx="2"/>
          </p:cNvCxnSpPr>
          <p:nvPr/>
        </p:nvCxnSpPr>
        <p:spPr>
          <a:xfrm>
            <a:off x="1527464" y="1403706"/>
            <a:ext cx="7577" cy="2356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2857500" y="1403706"/>
            <a:ext cx="0" cy="2356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3034351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>
            <a:endCxn id="15" idx="2"/>
          </p:cNvCxnSpPr>
          <p:nvPr/>
        </p:nvCxnSpPr>
        <p:spPr>
          <a:xfrm>
            <a:off x="4379975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5725599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5902451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/>
          <p:cNvCxnSpPr>
            <a:endCxn id="18" idx="2"/>
          </p:cNvCxnSpPr>
          <p:nvPr/>
        </p:nvCxnSpPr>
        <p:spPr>
          <a:xfrm>
            <a:off x="7476466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/>
          <p:cNvCxnSpPr/>
          <p:nvPr/>
        </p:nvCxnSpPr>
        <p:spPr>
          <a:xfrm>
            <a:off x="9050481" y="1403706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/>
          <p:cNvCxnSpPr/>
          <p:nvPr/>
        </p:nvCxnSpPr>
        <p:spPr>
          <a:xfrm>
            <a:off x="212582" y="1403706"/>
            <a:ext cx="26449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/>
          <p:cNvCxnSpPr/>
          <p:nvPr/>
        </p:nvCxnSpPr>
        <p:spPr>
          <a:xfrm>
            <a:off x="3034351" y="1403706"/>
            <a:ext cx="26912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/>
          <p:cNvCxnSpPr/>
          <p:nvPr/>
        </p:nvCxnSpPr>
        <p:spPr>
          <a:xfrm>
            <a:off x="5902451" y="1403706"/>
            <a:ext cx="31480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/>
        </p:nvCxnSpPr>
        <p:spPr>
          <a:xfrm>
            <a:off x="212582" y="1735282"/>
            <a:ext cx="26449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 flipV="1">
            <a:off x="3034351" y="1704109"/>
            <a:ext cx="269124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5902451" y="1704109"/>
            <a:ext cx="314803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/>
          <p:nvPr/>
        </p:nvCxnSpPr>
        <p:spPr>
          <a:xfrm flipV="1">
            <a:off x="212582" y="2057400"/>
            <a:ext cx="264491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/>
          <p:cNvCxnSpPr/>
          <p:nvPr/>
        </p:nvCxnSpPr>
        <p:spPr>
          <a:xfrm>
            <a:off x="3034351" y="2005445"/>
            <a:ext cx="269124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/>
          <p:cNvCxnSpPr/>
          <p:nvPr/>
        </p:nvCxnSpPr>
        <p:spPr>
          <a:xfrm>
            <a:off x="5902451" y="2015836"/>
            <a:ext cx="31480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diritto 70"/>
          <p:cNvCxnSpPr/>
          <p:nvPr/>
        </p:nvCxnSpPr>
        <p:spPr>
          <a:xfrm>
            <a:off x="212582" y="2400300"/>
            <a:ext cx="264491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/>
          <p:cNvCxnSpPr/>
          <p:nvPr/>
        </p:nvCxnSpPr>
        <p:spPr>
          <a:xfrm>
            <a:off x="3034351" y="2318106"/>
            <a:ext cx="26912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/>
          <p:cNvCxnSpPr/>
          <p:nvPr/>
        </p:nvCxnSpPr>
        <p:spPr>
          <a:xfrm>
            <a:off x="5902451" y="2318106"/>
            <a:ext cx="31480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/>
          <p:cNvCxnSpPr/>
          <p:nvPr/>
        </p:nvCxnSpPr>
        <p:spPr>
          <a:xfrm>
            <a:off x="212582" y="2732852"/>
            <a:ext cx="264491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81"/>
          <p:cNvCxnSpPr/>
          <p:nvPr/>
        </p:nvCxnSpPr>
        <p:spPr>
          <a:xfrm>
            <a:off x="212581" y="3080431"/>
            <a:ext cx="26449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 flipV="1">
            <a:off x="212582" y="3408218"/>
            <a:ext cx="2644918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/>
          <p:cNvCxnSpPr/>
          <p:nvPr/>
        </p:nvCxnSpPr>
        <p:spPr>
          <a:xfrm>
            <a:off x="212581" y="3755367"/>
            <a:ext cx="26449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Immagin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394" y="83009"/>
            <a:ext cx="688827" cy="692259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164" y="39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50748" y="124691"/>
            <a:ext cx="2316620" cy="704310"/>
          </a:xfrm>
        </p:spPr>
        <p:txBody>
          <a:bodyPr/>
          <a:lstStyle/>
          <a:p>
            <a:r>
              <a:rPr lang="it-IT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ANNO</a:t>
            </a: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828126"/>
              </p:ext>
            </p:extLst>
          </p:nvPr>
        </p:nvGraphicFramePr>
        <p:xfrm>
          <a:off x="136464" y="1454148"/>
          <a:ext cx="2819772" cy="207876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409886">
                  <a:extLst>
                    <a:ext uri="{9D8B030D-6E8A-4147-A177-3AD203B41FA5}">
                      <a16:colId xmlns:a16="http://schemas.microsoft.com/office/drawing/2014/main" val="2801147"/>
                    </a:ext>
                  </a:extLst>
                </a:gridCol>
                <a:gridCol w="1409886">
                  <a:extLst>
                    <a:ext uri="{9D8B030D-6E8A-4147-A177-3AD203B41FA5}">
                      <a16:colId xmlns:a16="http://schemas.microsoft.com/office/drawing/2014/main" val="1523860490"/>
                    </a:ext>
                  </a:extLst>
                </a:gridCol>
              </a:tblGrid>
              <a:tr h="34646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9.600€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279892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Stipendi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39.000€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606134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70311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388417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Pubblicità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222414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58.000€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256601"/>
                  </a:ext>
                </a:extLst>
              </a:tr>
            </a:tbl>
          </a:graphicData>
        </a:graphic>
      </p:graphicFrame>
      <p:sp>
        <p:nvSpPr>
          <p:cNvPr id="14" name="Rettangolo 13"/>
          <p:cNvSpPr/>
          <p:nvPr/>
        </p:nvSpPr>
        <p:spPr>
          <a:xfrm>
            <a:off x="136464" y="986461"/>
            <a:ext cx="1447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FISSI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157462" y="986461"/>
            <a:ext cx="1879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COSTI VARIABILI</a:t>
            </a: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30975"/>
              </p:ext>
            </p:extLst>
          </p:nvPr>
        </p:nvGraphicFramePr>
        <p:xfrm>
          <a:off x="3138546" y="1454148"/>
          <a:ext cx="2482936" cy="914400"/>
        </p:xfrm>
        <a:graphic>
          <a:graphicData uri="http://schemas.openxmlformats.org/drawingml/2006/table">
            <a:tbl>
              <a:tblPr firstRow="1" firstCol="1" bandRow="1">
                <a:tableStyleId>{446D357B-1C0A-4CE9-806A-CF9D999C7979}</a:tableStyleId>
              </a:tblPr>
              <a:tblGrid>
                <a:gridCol w="1241468">
                  <a:extLst>
                    <a:ext uri="{9D8B030D-6E8A-4147-A177-3AD203B41FA5}">
                      <a16:colId xmlns:a16="http://schemas.microsoft.com/office/drawing/2014/main" val="2982419348"/>
                    </a:ext>
                  </a:extLst>
                </a:gridCol>
                <a:gridCol w="1241468">
                  <a:extLst>
                    <a:ext uri="{9D8B030D-6E8A-4147-A177-3AD203B41FA5}">
                      <a16:colId xmlns:a16="http://schemas.microsoft.com/office/drawing/2014/main" val="2487025175"/>
                    </a:ext>
                  </a:extLst>
                </a:gridCol>
              </a:tblGrid>
              <a:tr h="3073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Corde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1.275€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167120"/>
                  </a:ext>
                </a:extLst>
              </a:tr>
              <a:tr h="3073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Grip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4.335€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2063538"/>
                  </a:ext>
                </a:extLst>
              </a:tr>
              <a:tr h="2997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5.610€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837805"/>
                  </a:ext>
                </a:extLst>
              </a:tr>
            </a:tbl>
          </a:graphicData>
        </a:graphic>
      </p:graphicFrame>
      <p:sp>
        <p:nvSpPr>
          <p:cNvPr id="18" name="Rettangolo 17"/>
          <p:cNvSpPr/>
          <p:nvPr/>
        </p:nvSpPr>
        <p:spPr>
          <a:xfrm>
            <a:off x="5765093" y="981440"/>
            <a:ext cx="1566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Oswald" panose="020B0604020202020204" charset="0"/>
              </a:rPr>
              <a:t>CONTI FINALI</a:t>
            </a:r>
          </a:p>
        </p:txBody>
      </p:sp>
      <p:graphicFrame>
        <p:nvGraphicFramePr>
          <p:cNvPr id="20" name="Tabel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9364"/>
              </p:ext>
            </p:extLst>
          </p:nvPr>
        </p:nvGraphicFramePr>
        <p:xfrm>
          <a:off x="5765093" y="1454148"/>
          <a:ext cx="3255608" cy="914400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1627804">
                  <a:extLst>
                    <a:ext uri="{9D8B030D-6E8A-4147-A177-3AD203B41FA5}">
                      <a16:colId xmlns:a16="http://schemas.microsoft.com/office/drawing/2014/main" val="3193117238"/>
                    </a:ext>
                  </a:extLst>
                </a:gridCol>
                <a:gridCol w="1627804">
                  <a:extLst>
                    <a:ext uri="{9D8B030D-6E8A-4147-A177-3AD203B41FA5}">
                      <a16:colId xmlns:a16="http://schemas.microsoft.com/office/drawing/2014/main" val="2462815739"/>
                    </a:ext>
                  </a:extLst>
                </a:gridCol>
              </a:tblGrid>
              <a:tr h="26122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Costi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63.610€ + 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64479"/>
                  </a:ext>
                </a:extLst>
              </a:tr>
              <a:tr h="26122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Ricavi 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127.500 + 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47795"/>
                  </a:ext>
                </a:extLst>
              </a:tr>
              <a:tr h="26122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Guadagno totale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63.890€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26635"/>
                  </a:ext>
                </a:extLst>
              </a:tr>
            </a:tbl>
          </a:graphicData>
        </a:graphic>
      </p:graphicFrame>
      <p:sp>
        <p:nvSpPr>
          <p:cNvPr id="21" name="Rettangolo 20"/>
          <p:cNvSpPr/>
          <p:nvPr/>
        </p:nvSpPr>
        <p:spPr>
          <a:xfrm>
            <a:off x="4263606" y="3355809"/>
            <a:ext cx="30029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Supponendo di vendere nel secondo anno 50 corde e 50 </a:t>
            </a:r>
            <a:r>
              <a:rPr lang="it-IT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grip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al giorno, per 255 giorni lavorativi, al prezzo di 5€</a:t>
            </a:r>
          </a:p>
        </p:txBody>
      </p:sp>
      <p:cxnSp>
        <p:nvCxnSpPr>
          <p:cNvPr id="23" name="Connettore 4 22"/>
          <p:cNvCxnSpPr>
            <a:stCxn id="20" idx="2"/>
            <a:endCxn id="21" idx="0"/>
          </p:cNvCxnSpPr>
          <p:nvPr/>
        </p:nvCxnSpPr>
        <p:spPr>
          <a:xfrm rot="5400000">
            <a:off x="6085365" y="2048276"/>
            <a:ext cx="987261" cy="16278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4 25"/>
          <p:cNvCxnSpPr/>
          <p:nvPr/>
        </p:nvCxnSpPr>
        <p:spPr>
          <a:xfrm>
            <a:off x="4380014" y="2368547"/>
            <a:ext cx="1385078" cy="493631"/>
          </a:xfrm>
          <a:prstGeom prst="bentConnector3">
            <a:avLst>
              <a:gd name="adj1" fmla="val -26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136464" y="1454148"/>
            <a:ext cx="0" cy="2078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>
            <a:stCxn id="13" idx="0"/>
            <a:endCxn id="13" idx="2"/>
          </p:cNvCxnSpPr>
          <p:nvPr/>
        </p:nvCxnSpPr>
        <p:spPr>
          <a:xfrm>
            <a:off x="1546350" y="1454148"/>
            <a:ext cx="0" cy="2078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2956236" y="1454148"/>
            <a:ext cx="0" cy="2078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 flipH="1">
            <a:off x="3129088" y="1454148"/>
            <a:ext cx="9458" cy="914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>
            <a:endCxn id="17" idx="2"/>
          </p:cNvCxnSpPr>
          <p:nvPr/>
        </p:nvCxnSpPr>
        <p:spPr>
          <a:xfrm>
            <a:off x="4375285" y="1454148"/>
            <a:ext cx="4729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5621482" y="1454148"/>
            <a:ext cx="0" cy="914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5765092" y="1454148"/>
            <a:ext cx="0" cy="914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/>
          <p:cNvCxnSpPr>
            <a:endCxn id="20" idx="2"/>
          </p:cNvCxnSpPr>
          <p:nvPr/>
        </p:nvCxnSpPr>
        <p:spPr>
          <a:xfrm>
            <a:off x="7392897" y="1454148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/>
          <p:cNvCxnSpPr/>
          <p:nvPr/>
        </p:nvCxnSpPr>
        <p:spPr>
          <a:xfrm>
            <a:off x="9020701" y="1454148"/>
            <a:ext cx="0" cy="914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/>
          <p:cNvCxnSpPr/>
          <p:nvPr/>
        </p:nvCxnSpPr>
        <p:spPr>
          <a:xfrm>
            <a:off x="3138546" y="2368546"/>
            <a:ext cx="2482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/>
          <p:cNvCxnSpPr/>
          <p:nvPr/>
        </p:nvCxnSpPr>
        <p:spPr>
          <a:xfrm>
            <a:off x="5765092" y="2368546"/>
            <a:ext cx="32556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/>
          <p:cNvCxnSpPr/>
          <p:nvPr/>
        </p:nvCxnSpPr>
        <p:spPr>
          <a:xfrm>
            <a:off x="136464" y="3532908"/>
            <a:ext cx="28197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/>
        </p:nvCxnSpPr>
        <p:spPr>
          <a:xfrm>
            <a:off x="136464" y="3169227"/>
            <a:ext cx="2819772" cy="10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>
            <a:off x="136463" y="2826328"/>
            <a:ext cx="2819773" cy="1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>
            <a:endCxn id="13" idx="3"/>
          </p:cNvCxnSpPr>
          <p:nvPr/>
        </p:nvCxnSpPr>
        <p:spPr>
          <a:xfrm>
            <a:off x="136463" y="2493528"/>
            <a:ext cx="28197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/>
          <p:nvPr/>
        </p:nvCxnSpPr>
        <p:spPr>
          <a:xfrm>
            <a:off x="136463" y="2130136"/>
            <a:ext cx="2819773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/>
          <p:cNvCxnSpPr/>
          <p:nvPr/>
        </p:nvCxnSpPr>
        <p:spPr>
          <a:xfrm>
            <a:off x="136463" y="1454148"/>
            <a:ext cx="28197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/>
          <p:nvPr/>
        </p:nvCxnSpPr>
        <p:spPr>
          <a:xfrm>
            <a:off x="3138546" y="1454148"/>
            <a:ext cx="2482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diritto 70"/>
          <p:cNvCxnSpPr/>
          <p:nvPr/>
        </p:nvCxnSpPr>
        <p:spPr>
          <a:xfrm flipV="1">
            <a:off x="3129088" y="1762063"/>
            <a:ext cx="2492393" cy="2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3129087" y="2057697"/>
            <a:ext cx="24923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5765092" y="1454148"/>
            <a:ext cx="32556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81"/>
          <p:cNvCxnSpPr/>
          <p:nvPr/>
        </p:nvCxnSpPr>
        <p:spPr>
          <a:xfrm>
            <a:off x="5765092" y="1762063"/>
            <a:ext cx="32556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>
            <a:off x="5765092" y="2057697"/>
            <a:ext cx="32556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diritto 97"/>
          <p:cNvCxnSpPr/>
          <p:nvPr/>
        </p:nvCxnSpPr>
        <p:spPr>
          <a:xfrm>
            <a:off x="145923" y="1786949"/>
            <a:ext cx="2810313" cy="10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ttangolo 100"/>
          <p:cNvSpPr/>
          <p:nvPr/>
        </p:nvSpPr>
        <p:spPr>
          <a:xfrm>
            <a:off x="159278" y="421212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i="1" dirty="0">
                <a:solidFill>
                  <a:schemeClr val="tx1"/>
                </a:solidFill>
                <a:latin typeface="Oswald" panose="020B0604020202020204" charset="0"/>
              </a:rPr>
              <a:t>Le spese per l’incordatrice sono state saldate e l‘azienda ha voluto assumere un nuovo dipendente con età compresa tra i 18 e 26 anni in modo da realizzare sempre più prodotti. </a:t>
            </a:r>
          </a:p>
        </p:txBody>
      </p:sp>
      <p:pic>
        <p:nvPicPr>
          <p:cNvPr id="102" name="Immagin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350" y="65110"/>
            <a:ext cx="689123" cy="69255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006" y="21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56"/>
          <p:cNvSpPr txBox="1">
            <a:spLocks noGrp="1"/>
          </p:cNvSpPr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Thanks!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727" name="Google Shape;1727;p56"/>
          <p:cNvGrpSpPr/>
          <p:nvPr/>
        </p:nvGrpSpPr>
        <p:grpSpPr>
          <a:xfrm flipH="1">
            <a:off x="-1" y="1588207"/>
            <a:ext cx="7781497" cy="3659202"/>
            <a:chOff x="1500607" y="1029675"/>
            <a:chExt cx="6216743" cy="2918584"/>
          </a:xfrm>
        </p:grpSpPr>
        <p:sp>
          <p:nvSpPr>
            <p:cNvPr id="1728" name="Google Shape;1728;p56"/>
            <p:cNvSpPr/>
            <p:nvPr/>
          </p:nvSpPr>
          <p:spPr>
            <a:xfrm rot="-245308">
              <a:off x="1551049" y="2246812"/>
              <a:ext cx="4043257" cy="1559295"/>
            </a:xfrm>
            <a:custGeom>
              <a:avLst/>
              <a:gdLst/>
              <a:ahLst/>
              <a:cxnLst/>
              <a:rect l="l" t="t" r="r" b="b"/>
              <a:pathLst>
                <a:path w="161723" h="62369" extrusionOk="0">
                  <a:moveTo>
                    <a:pt x="81754" y="1"/>
                  </a:moveTo>
                  <a:cubicBezTo>
                    <a:pt x="78087" y="1"/>
                    <a:pt x="74357" y="653"/>
                    <a:pt x="70723" y="2028"/>
                  </a:cubicBezTo>
                  <a:cubicBezTo>
                    <a:pt x="66640" y="3576"/>
                    <a:pt x="63056" y="5897"/>
                    <a:pt x="60103" y="8755"/>
                  </a:cubicBezTo>
                  <a:cubicBezTo>
                    <a:pt x="57365" y="11410"/>
                    <a:pt x="53697" y="12839"/>
                    <a:pt x="49899" y="13017"/>
                  </a:cubicBezTo>
                  <a:cubicBezTo>
                    <a:pt x="48161" y="13100"/>
                    <a:pt x="46423" y="13458"/>
                    <a:pt x="44708" y="14101"/>
                  </a:cubicBezTo>
                  <a:cubicBezTo>
                    <a:pt x="40612" y="15648"/>
                    <a:pt x="37457" y="18625"/>
                    <a:pt x="35612" y="22244"/>
                  </a:cubicBezTo>
                  <a:cubicBezTo>
                    <a:pt x="32049" y="19635"/>
                    <a:pt x="27706" y="18182"/>
                    <a:pt x="23226" y="18182"/>
                  </a:cubicBezTo>
                  <a:cubicBezTo>
                    <a:pt x="20491" y="18182"/>
                    <a:pt x="17704" y="18724"/>
                    <a:pt x="15014" y="19875"/>
                  </a:cubicBezTo>
                  <a:cubicBezTo>
                    <a:pt x="5084" y="24114"/>
                    <a:pt x="0" y="35448"/>
                    <a:pt x="3429" y="45676"/>
                  </a:cubicBezTo>
                  <a:cubicBezTo>
                    <a:pt x="6381" y="54486"/>
                    <a:pt x="14552" y="59951"/>
                    <a:pt x="23240" y="59951"/>
                  </a:cubicBezTo>
                  <a:cubicBezTo>
                    <a:pt x="25695" y="59951"/>
                    <a:pt x="28191" y="59515"/>
                    <a:pt x="30623" y="58594"/>
                  </a:cubicBezTo>
                  <a:cubicBezTo>
                    <a:pt x="36910" y="56213"/>
                    <a:pt x="41363" y="51141"/>
                    <a:pt x="43196" y="45188"/>
                  </a:cubicBezTo>
                  <a:cubicBezTo>
                    <a:pt x="45510" y="46329"/>
                    <a:pt x="48075" y="46940"/>
                    <a:pt x="50697" y="46940"/>
                  </a:cubicBezTo>
                  <a:cubicBezTo>
                    <a:pt x="51989" y="46940"/>
                    <a:pt x="53294" y="46792"/>
                    <a:pt x="54590" y="46486"/>
                  </a:cubicBezTo>
                  <a:cubicBezTo>
                    <a:pt x="60174" y="56417"/>
                    <a:pt x="70685" y="62368"/>
                    <a:pt x="81765" y="62368"/>
                  </a:cubicBezTo>
                  <a:cubicBezTo>
                    <a:pt x="85429" y="62368"/>
                    <a:pt x="89155" y="61717"/>
                    <a:pt x="92786" y="60344"/>
                  </a:cubicBezTo>
                  <a:cubicBezTo>
                    <a:pt x="98882" y="58046"/>
                    <a:pt x="103823" y="54034"/>
                    <a:pt x="107287" y="49081"/>
                  </a:cubicBezTo>
                  <a:cubicBezTo>
                    <a:pt x="110418" y="52024"/>
                    <a:pt x="114592" y="53700"/>
                    <a:pt x="118927" y="53700"/>
                  </a:cubicBezTo>
                  <a:cubicBezTo>
                    <a:pt x="120923" y="53700"/>
                    <a:pt x="122954" y="53344"/>
                    <a:pt x="124933" y="52593"/>
                  </a:cubicBezTo>
                  <a:cubicBezTo>
                    <a:pt x="127016" y="51808"/>
                    <a:pt x="128862" y="50641"/>
                    <a:pt x="130409" y="49224"/>
                  </a:cubicBezTo>
                  <a:cubicBezTo>
                    <a:pt x="132469" y="53791"/>
                    <a:pt x="137000" y="56571"/>
                    <a:pt x="141800" y="56571"/>
                  </a:cubicBezTo>
                  <a:cubicBezTo>
                    <a:pt x="143269" y="56571"/>
                    <a:pt x="144764" y="56310"/>
                    <a:pt x="146221" y="55760"/>
                  </a:cubicBezTo>
                  <a:cubicBezTo>
                    <a:pt x="152722" y="53296"/>
                    <a:pt x="161723" y="50593"/>
                    <a:pt x="159163" y="44092"/>
                  </a:cubicBezTo>
                  <a:cubicBezTo>
                    <a:pt x="157281" y="39306"/>
                    <a:pt x="153021" y="31180"/>
                    <a:pt x="143982" y="31180"/>
                  </a:cubicBezTo>
                  <a:cubicBezTo>
                    <a:pt x="142611" y="31180"/>
                    <a:pt x="141129" y="31367"/>
                    <a:pt x="139530" y="31781"/>
                  </a:cubicBezTo>
                  <a:cubicBezTo>
                    <a:pt x="138946" y="31936"/>
                    <a:pt x="138375" y="32031"/>
                    <a:pt x="137839" y="32222"/>
                  </a:cubicBezTo>
                  <a:cubicBezTo>
                    <a:pt x="137589" y="32303"/>
                    <a:pt x="137335" y="32342"/>
                    <a:pt x="137087" y="32342"/>
                  </a:cubicBezTo>
                  <a:cubicBezTo>
                    <a:pt x="136094" y="32342"/>
                    <a:pt x="135174" y="31726"/>
                    <a:pt x="134803" y="30746"/>
                  </a:cubicBezTo>
                  <a:cubicBezTo>
                    <a:pt x="134803" y="30734"/>
                    <a:pt x="134803" y="30734"/>
                    <a:pt x="134803" y="30722"/>
                  </a:cubicBezTo>
                  <a:cubicBezTo>
                    <a:pt x="132229" y="23933"/>
                    <a:pt x="125775" y="19752"/>
                    <a:pt x="118918" y="19752"/>
                  </a:cubicBezTo>
                  <a:cubicBezTo>
                    <a:pt x="116924" y="19752"/>
                    <a:pt x="114896" y="20106"/>
                    <a:pt x="112919" y="20851"/>
                  </a:cubicBezTo>
                  <a:cubicBezTo>
                    <a:pt x="112395" y="21054"/>
                    <a:pt x="111883" y="21280"/>
                    <a:pt x="111395" y="21518"/>
                  </a:cubicBezTo>
                  <a:cubicBezTo>
                    <a:pt x="111240" y="21066"/>
                    <a:pt x="111086" y="20613"/>
                    <a:pt x="110919" y="20149"/>
                  </a:cubicBezTo>
                  <a:cubicBezTo>
                    <a:pt x="106198" y="7683"/>
                    <a:pt x="94343" y="1"/>
                    <a:pt x="81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6"/>
            <p:cNvSpPr/>
            <p:nvPr/>
          </p:nvSpPr>
          <p:spPr>
            <a:xfrm>
              <a:off x="3224150" y="1029675"/>
              <a:ext cx="4493200" cy="2136025"/>
            </a:xfrm>
            <a:custGeom>
              <a:avLst/>
              <a:gdLst/>
              <a:ahLst/>
              <a:cxnLst/>
              <a:rect l="l" t="t" r="r" b="b"/>
              <a:pathLst>
                <a:path w="179728" h="85441" extrusionOk="0">
                  <a:moveTo>
                    <a:pt x="102203" y="0"/>
                  </a:moveTo>
                  <a:cubicBezTo>
                    <a:pt x="94916" y="0"/>
                    <a:pt x="87692" y="2005"/>
                    <a:pt x="81381" y="5929"/>
                  </a:cubicBezTo>
                  <a:cubicBezTo>
                    <a:pt x="76762" y="8799"/>
                    <a:pt x="72737" y="12585"/>
                    <a:pt x="69523" y="16966"/>
                  </a:cubicBezTo>
                  <a:cubicBezTo>
                    <a:pt x="68072" y="18944"/>
                    <a:pt x="63057" y="30729"/>
                    <a:pt x="61381" y="30729"/>
                  </a:cubicBezTo>
                  <a:cubicBezTo>
                    <a:pt x="61351" y="30729"/>
                    <a:pt x="61323" y="30725"/>
                    <a:pt x="61296" y="30718"/>
                  </a:cubicBezTo>
                  <a:cubicBezTo>
                    <a:pt x="58861" y="30055"/>
                    <a:pt x="56373" y="29676"/>
                    <a:pt x="53904" y="29676"/>
                  </a:cubicBezTo>
                  <a:cubicBezTo>
                    <a:pt x="50563" y="29676"/>
                    <a:pt x="47257" y="30369"/>
                    <a:pt x="44162" y="31992"/>
                  </a:cubicBezTo>
                  <a:cubicBezTo>
                    <a:pt x="40126" y="34111"/>
                    <a:pt x="37293" y="37100"/>
                    <a:pt x="35340" y="40731"/>
                  </a:cubicBezTo>
                  <a:cubicBezTo>
                    <a:pt x="33304" y="44493"/>
                    <a:pt x="29470" y="46994"/>
                    <a:pt x="25196" y="47279"/>
                  </a:cubicBezTo>
                  <a:cubicBezTo>
                    <a:pt x="24696" y="47315"/>
                    <a:pt x="24219" y="47375"/>
                    <a:pt x="23779" y="47458"/>
                  </a:cubicBezTo>
                  <a:cubicBezTo>
                    <a:pt x="21088" y="47970"/>
                    <a:pt x="18552" y="49303"/>
                    <a:pt x="16326" y="50863"/>
                  </a:cubicBezTo>
                  <a:cubicBezTo>
                    <a:pt x="10920" y="54649"/>
                    <a:pt x="5431" y="60483"/>
                    <a:pt x="3776" y="66877"/>
                  </a:cubicBezTo>
                  <a:cubicBezTo>
                    <a:pt x="1" y="81378"/>
                    <a:pt x="872" y="85441"/>
                    <a:pt x="3800" y="85441"/>
                  </a:cubicBezTo>
                  <a:cubicBezTo>
                    <a:pt x="7532" y="85441"/>
                    <a:pt x="14605" y="78839"/>
                    <a:pt x="19652" y="78839"/>
                  </a:cubicBezTo>
                  <a:cubicBezTo>
                    <a:pt x="20122" y="78839"/>
                    <a:pt x="20574" y="78896"/>
                    <a:pt x="21005" y="79021"/>
                  </a:cubicBezTo>
                  <a:cubicBezTo>
                    <a:pt x="22518" y="79460"/>
                    <a:pt x="24042" y="79669"/>
                    <a:pt x="25541" y="79669"/>
                  </a:cubicBezTo>
                  <a:cubicBezTo>
                    <a:pt x="32264" y="79669"/>
                    <a:pt x="38473" y="75465"/>
                    <a:pt x="40829" y="68913"/>
                  </a:cubicBezTo>
                  <a:cubicBezTo>
                    <a:pt x="42984" y="70592"/>
                    <a:pt x="45484" y="71913"/>
                    <a:pt x="48270" y="72723"/>
                  </a:cubicBezTo>
                  <a:cubicBezTo>
                    <a:pt x="50323" y="73318"/>
                    <a:pt x="52392" y="73601"/>
                    <a:pt x="54427" y="73601"/>
                  </a:cubicBezTo>
                  <a:cubicBezTo>
                    <a:pt x="60698" y="73601"/>
                    <a:pt x="66641" y="70908"/>
                    <a:pt x="70785" y="66341"/>
                  </a:cubicBezTo>
                  <a:cubicBezTo>
                    <a:pt x="75785" y="72413"/>
                    <a:pt x="82608" y="77093"/>
                    <a:pt x="90740" y="79450"/>
                  </a:cubicBezTo>
                  <a:cubicBezTo>
                    <a:pt x="94507" y="80543"/>
                    <a:pt x="98305" y="81063"/>
                    <a:pt x="102041" y="81063"/>
                  </a:cubicBezTo>
                  <a:cubicBezTo>
                    <a:pt x="117641" y="81063"/>
                    <a:pt x="132151" y="71983"/>
                    <a:pt x="138817" y="57554"/>
                  </a:cubicBezTo>
                  <a:cubicBezTo>
                    <a:pt x="139932" y="57726"/>
                    <a:pt x="141046" y="57809"/>
                    <a:pt x="142150" y="57809"/>
                  </a:cubicBezTo>
                  <a:cubicBezTo>
                    <a:pt x="146184" y="57809"/>
                    <a:pt x="150087" y="56695"/>
                    <a:pt x="153462" y="54685"/>
                  </a:cubicBezTo>
                  <a:cubicBezTo>
                    <a:pt x="156438" y="62210"/>
                    <a:pt x="162749" y="68330"/>
                    <a:pt x="171131" y="70770"/>
                  </a:cubicBezTo>
                  <a:cubicBezTo>
                    <a:pt x="173661" y="71495"/>
                    <a:pt x="176211" y="71849"/>
                    <a:pt x="178721" y="71849"/>
                  </a:cubicBezTo>
                  <a:cubicBezTo>
                    <a:pt x="179057" y="71849"/>
                    <a:pt x="179392" y="71843"/>
                    <a:pt x="179727" y="71830"/>
                  </a:cubicBezTo>
                  <a:lnTo>
                    <a:pt x="179727" y="17550"/>
                  </a:lnTo>
                  <a:cubicBezTo>
                    <a:pt x="179375" y="17536"/>
                    <a:pt x="179024" y="17529"/>
                    <a:pt x="178674" y="17529"/>
                  </a:cubicBezTo>
                  <a:cubicBezTo>
                    <a:pt x="176036" y="17529"/>
                    <a:pt x="173444" y="17921"/>
                    <a:pt x="170964" y="18657"/>
                  </a:cubicBezTo>
                  <a:cubicBezTo>
                    <a:pt x="168861" y="19285"/>
                    <a:pt x="166703" y="19590"/>
                    <a:pt x="164553" y="19590"/>
                  </a:cubicBezTo>
                  <a:cubicBezTo>
                    <a:pt x="160545" y="19590"/>
                    <a:pt x="156562" y="18529"/>
                    <a:pt x="152997" y="16514"/>
                  </a:cubicBezTo>
                  <a:cubicBezTo>
                    <a:pt x="151533" y="15704"/>
                    <a:pt x="149961" y="15037"/>
                    <a:pt x="148295" y="14549"/>
                  </a:cubicBezTo>
                  <a:cubicBezTo>
                    <a:pt x="146544" y="14037"/>
                    <a:pt x="144794" y="13763"/>
                    <a:pt x="143068" y="13692"/>
                  </a:cubicBezTo>
                  <a:cubicBezTo>
                    <a:pt x="136841" y="13430"/>
                    <a:pt x="130864" y="11346"/>
                    <a:pt x="125827" y="7691"/>
                  </a:cubicBezTo>
                  <a:cubicBezTo>
                    <a:pt x="122148" y="5012"/>
                    <a:pt x="117945" y="2917"/>
                    <a:pt x="113314" y="1583"/>
                  </a:cubicBezTo>
                  <a:cubicBezTo>
                    <a:pt x="109669" y="524"/>
                    <a:pt x="105928" y="0"/>
                    <a:pt x="10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6"/>
            <p:cNvSpPr/>
            <p:nvPr/>
          </p:nvSpPr>
          <p:spPr>
            <a:xfrm>
              <a:off x="3467075" y="1618950"/>
              <a:ext cx="3197150" cy="1442825"/>
            </a:xfrm>
            <a:custGeom>
              <a:avLst/>
              <a:gdLst/>
              <a:ahLst/>
              <a:cxnLst/>
              <a:rect l="l" t="t" r="r" b="b"/>
              <a:pathLst>
                <a:path w="127886" h="57713" extrusionOk="0">
                  <a:moveTo>
                    <a:pt x="89899" y="1"/>
                  </a:moveTo>
                  <a:cubicBezTo>
                    <a:pt x="89297" y="1"/>
                    <a:pt x="88668" y="44"/>
                    <a:pt x="88024" y="146"/>
                  </a:cubicBezTo>
                  <a:cubicBezTo>
                    <a:pt x="80701" y="1325"/>
                    <a:pt x="74915" y="9278"/>
                    <a:pt x="69998" y="12326"/>
                  </a:cubicBezTo>
                  <a:cubicBezTo>
                    <a:pt x="68542" y="13225"/>
                    <a:pt x="67312" y="13550"/>
                    <a:pt x="66173" y="13550"/>
                  </a:cubicBezTo>
                  <a:cubicBezTo>
                    <a:pt x="63466" y="13550"/>
                    <a:pt x="61279" y="11712"/>
                    <a:pt x="57817" y="11385"/>
                  </a:cubicBezTo>
                  <a:cubicBezTo>
                    <a:pt x="57711" y="11375"/>
                    <a:pt x="57604" y="11371"/>
                    <a:pt x="57497" y="11371"/>
                  </a:cubicBezTo>
                  <a:cubicBezTo>
                    <a:pt x="52599" y="11371"/>
                    <a:pt x="45820" y="21458"/>
                    <a:pt x="43304" y="21458"/>
                  </a:cubicBezTo>
                  <a:cubicBezTo>
                    <a:pt x="40732" y="21458"/>
                    <a:pt x="30433" y="33162"/>
                    <a:pt x="27385" y="35972"/>
                  </a:cubicBezTo>
                  <a:cubicBezTo>
                    <a:pt x="24609" y="38531"/>
                    <a:pt x="19513" y="44585"/>
                    <a:pt x="16503" y="44585"/>
                  </a:cubicBezTo>
                  <a:cubicBezTo>
                    <a:pt x="16207" y="44585"/>
                    <a:pt x="15932" y="44527"/>
                    <a:pt x="15681" y="44401"/>
                  </a:cubicBezTo>
                  <a:cubicBezTo>
                    <a:pt x="15553" y="44337"/>
                    <a:pt x="15404" y="44307"/>
                    <a:pt x="15237" y="44307"/>
                  </a:cubicBezTo>
                  <a:cubicBezTo>
                    <a:pt x="11725" y="44307"/>
                    <a:pt x="1" y="57713"/>
                    <a:pt x="1" y="57713"/>
                  </a:cubicBezTo>
                  <a:lnTo>
                    <a:pt x="95513" y="48616"/>
                  </a:lnTo>
                  <a:lnTo>
                    <a:pt x="127886" y="30662"/>
                  </a:lnTo>
                  <a:lnTo>
                    <a:pt x="110967" y="13029"/>
                  </a:lnTo>
                  <a:lnTo>
                    <a:pt x="95751" y="1325"/>
                  </a:lnTo>
                  <a:cubicBezTo>
                    <a:pt x="95751" y="1325"/>
                    <a:pt x="93231" y="1"/>
                    <a:pt x="89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6"/>
            <p:cNvSpPr/>
            <p:nvPr/>
          </p:nvSpPr>
          <p:spPr>
            <a:xfrm>
              <a:off x="3835575" y="1652050"/>
              <a:ext cx="2266675" cy="1369550"/>
            </a:xfrm>
            <a:custGeom>
              <a:avLst/>
              <a:gdLst/>
              <a:ahLst/>
              <a:cxnLst/>
              <a:rect l="l" t="t" r="r" b="b"/>
              <a:pathLst>
                <a:path w="90667" h="54782" extrusionOk="0">
                  <a:moveTo>
                    <a:pt x="81011" y="1"/>
                  </a:moveTo>
                  <a:cubicBezTo>
                    <a:pt x="81011" y="1"/>
                    <a:pt x="71236" y="1406"/>
                    <a:pt x="68593" y="7371"/>
                  </a:cubicBezTo>
                  <a:cubicBezTo>
                    <a:pt x="65961" y="13336"/>
                    <a:pt x="61925" y="14014"/>
                    <a:pt x="57532" y="16407"/>
                  </a:cubicBezTo>
                  <a:cubicBezTo>
                    <a:pt x="53150" y="18789"/>
                    <a:pt x="48364" y="27135"/>
                    <a:pt x="45113" y="27206"/>
                  </a:cubicBezTo>
                  <a:cubicBezTo>
                    <a:pt x="41863" y="27290"/>
                    <a:pt x="35410" y="33707"/>
                    <a:pt x="30147" y="38803"/>
                  </a:cubicBezTo>
                  <a:cubicBezTo>
                    <a:pt x="28724" y="40175"/>
                    <a:pt x="27541" y="40661"/>
                    <a:pt x="26505" y="40661"/>
                  </a:cubicBezTo>
                  <a:cubicBezTo>
                    <a:pt x="23991" y="40661"/>
                    <a:pt x="22338" y="37800"/>
                    <a:pt x="20193" y="37800"/>
                  </a:cubicBezTo>
                  <a:cubicBezTo>
                    <a:pt x="19946" y="37800"/>
                    <a:pt x="19693" y="37838"/>
                    <a:pt x="19432" y="37922"/>
                  </a:cubicBezTo>
                  <a:cubicBezTo>
                    <a:pt x="8430" y="41482"/>
                    <a:pt x="1" y="54781"/>
                    <a:pt x="1" y="54781"/>
                  </a:cubicBezTo>
                  <a:cubicBezTo>
                    <a:pt x="1" y="54781"/>
                    <a:pt x="32600" y="54424"/>
                    <a:pt x="36291" y="53019"/>
                  </a:cubicBezTo>
                  <a:cubicBezTo>
                    <a:pt x="39982" y="51614"/>
                    <a:pt x="79415" y="39148"/>
                    <a:pt x="79415" y="39148"/>
                  </a:cubicBezTo>
                  <a:cubicBezTo>
                    <a:pt x="79415" y="39148"/>
                    <a:pt x="89417" y="33088"/>
                    <a:pt x="89488" y="31778"/>
                  </a:cubicBezTo>
                  <a:cubicBezTo>
                    <a:pt x="89559" y="30469"/>
                    <a:pt x="90667" y="10014"/>
                    <a:pt x="86714" y="4382"/>
                  </a:cubicBezTo>
                  <a:cubicBezTo>
                    <a:pt x="85166" y="2180"/>
                    <a:pt x="81011" y="1"/>
                    <a:pt x="81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6"/>
            <p:cNvSpPr/>
            <p:nvPr/>
          </p:nvSpPr>
          <p:spPr>
            <a:xfrm>
              <a:off x="5061325" y="1247825"/>
              <a:ext cx="2656000" cy="1751750"/>
            </a:xfrm>
            <a:custGeom>
              <a:avLst/>
              <a:gdLst/>
              <a:ahLst/>
              <a:cxnLst/>
              <a:rect l="l" t="t" r="r" b="b"/>
              <a:pathLst>
                <a:path w="106240" h="70070" extrusionOk="0">
                  <a:moveTo>
                    <a:pt x="71785" y="1"/>
                  </a:moveTo>
                  <a:cubicBezTo>
                    <a:pt x="66349" y="1"/>
                    <a:pt x="54946" y="14020"/>
                    <a:pt x="52864" y="17348"/>
                  </a:cubicBezTo>
                  <a:cubicBezTo>
                    <a:pt x="51160" y="20088"/>
                    <a:pt x="49696" y="22326"/>
                    <a:pt x="47755" y="22326"/>
                  </a:cubicBezTo>
                  <a:cubicBezTo>
                    <a:pt x="47039" y="22326"/>
                    <a:pt x="46258" y="22021"/>
                    <a:pt x="45375" y="21325"/>
                  </a:cubicBezTo>
                  <a:cubicBezTo>
                    <a:pt x="44572" y="20694"/>
                    <a:pt x="43679" y="20286"/>
                    <a:pt x="42635" y="20286"/>
                  </a:cubicBezTo>
                  <a:cubicBezTo>
                    <a:pt x="39424" y="20286"/>
                    <a:pt x="34780" y="24149"/>
                    <a:pt x="26909" y="37268"/>
                  </a:cubicBezTo>
                  <a:cubicBezTo>
                    <a:pt x="24563" y="41173"/>
                    <a:pt x="9716" y="50757"/>
                    <a:pt x="5739" y="51662"/>
                  </a:cubicBezTo>
                  <a:cubicBezTo>
                    <a:pt x="1751" y="52579"/>
                    <a:pt x="1" y="70069"/>
                    <a:pt x="1" y="70069"/>
                  </a:cubicBezTo>
                  <a:lnTo>
                    <a:pt x="92905" y="67688"/>
                  </a:lnTo>
                  <a:lnTo>
                    <a:pt x="106240" y="58949"/>
                  </a:lnTo>
                  <a:lnTo>
                    <a:pt x="106240" y="37196"/>
                  </a:lnTo>
                  <a:cubicBezTo>
                    <a:pt x="104430" y="33088"/>
                    <a:pt x="101204" y="26278"/>
                    <a:pt x="98525" y="23433"/>
                  </a:cubicBezTo>
                  <a:cubicBezTo>
                    <a:pt x="96976" y="21796"/>
                    <a:pt x="96064" y="21396"/>
                    <a:pt x="95268" y="21396"/>
                  </a:cubicBezTo>
                  <a:cubicBezTo>
                    <a:pt x="94508" y="21396"/>
                    <a:pt x="93853" y="21761"/>
                    <a:pt x="92848" y="21761"/>
                  </a:cubicBezTo>
                  <a:cubicBezTo>
                    <a:pt x="92195" y="21761"/>
                    <a:pt x="91394" y="21607"/>
                    <a:pt x="90321" y="21099"/>
                  </a:cubicBezTo>
                  <a:cubicBezTo>
                    <a:pt x="85880" y="18991"/>
                    <a:pt x="77689" y="5180"/>
                    <a:pt x="73534" y="727"/>
                  </a:cubicBezTo>
                  <a:cubicBezTo>
                    <a:pt x="73067" y="226"/>
                    <a:pt x="72474" y="1"/>
                    <a:pt x="71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]]</a:t>
              </a:r>
              <a:endParaRPr/>
            </a:p>
          </p:txBody>
        </p:sp>
        <p:sp>
          <p:nvSpPr>
            <p:cNvPr id="1733" name="Google Shape;1733;p56"/>
            <p:cNvSpPr/>
            <p:nvPr/>
          </p:nvSpPr>
          <p:spPr>
            <a:xfrm>
              <a:off x="5394400" y="1325825"/>
              <a:ext cx="2322925" cy="1665100"/>
            </a:xfrm>
            <a:custGeom>
              <a:avLst/>
              <a:gdLst/>
              <a:ahLst/>
              <a:cxnLst/>
              <a:rect l="l" t="t" r="r" b="b"/>
              <a:pathLst>
                <a:path w="92917" h="66604" extrusionOk="0">
                  <a:moveTo>
                    <a:pt x="62187" y="0"/>
                  </a:moveTo>
                  <a:cubicBezTo>
                    <a:pt x="60103" y="679"/>
                    <a:pt x="57877" y="2263"/>
                    <a:pt x="56151" y="6061"/>
                  </a:cubicBezTo>
                  <a:cubicBezTo>
                    <a:pt x="52638" y="13788"/>
                    <a:pt x="53126" y="15181"/>
                    <a:pt x="46733" y="18693"/>
                  </a:cubicBezTo>
                  <a:cubicBezTo>
                    <a:pt x="40351" y="22206"/>
                    <a:pt x="43530" y="26420"/>
                    <a:pt x="38255" y="29587"/>
                  </a:cubicBezTo>
                  <a:cubicBezTo>
                    <a:pt x="32969" y="32743"/>
                    <a:pt x="21277" y="30730"/>
                    <a:pt x="19575" y="38053"/>
                  </a:cubicBezTo>
                  <a:cubicBezTo>
                    <a:pt x="17872" y="45387"/>
                    <a:pt x="17598" y="54864"/>
                    <a:pt x="11585" y="58031"/>
                  </a:cubicBezTo>
                  <a:cubicBezTo>
                    <a:pt x="7561" y="60151"/>
                    <a:pt x="2668" y="62556"/>
                    <a:pt x="1" y="66604"/>
                  </a:cubicBezTo>
                  <a:lnTo>
                    <a:pt x="79582" y="64568"/>
                  </a:lnTo>
                  <a:lnTo>
                    <a:pt x="92917" y="55829"/>
                  </a:lnTo>
                  <a:lnTo>
                    <a:pt x="92917" y="34076"/>
                  </a:lnTo>
                  <a:cubicBezTo>
                    <a:pt x="91107" y="29968"/>
                    <a:pt x="87881" y="23158"/>
                    <a:pt x="85202" y="20313"/>
                  </a:cubicBezTo>
                  <a:cubicBezTo>
                    <a:pt x="83653" y="18676"/>
                    <a:pt x="82741" y="18276"/>
                    <a:pt x="81945" y="18276"/>
                  </a:cubicBezTo>
                  <a:cubicBezTo>
                    <a:pt x="81185" y="18276"/>
                    <a:pt x="80530" y="18641"/>
                    <a:pt x="79525" y="18641"/>
                  </a:cubicBezTo>
                  <a:cubicBezTo>
                    <a:pt x="78872" y="18641"/>
                    <a:pt x="78071" y="18487"/>
                    <a:pt x="76998" y="17979"/>
                  </a:cubicBezTo>
                  <a:cubicBezTo>
                    <a:pt x="73188" y="16169"/>
                    <a:pt x="66604" y="5727"/>
                    <a:pt x="62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6"/>
            <p:cNvSpPr/>
            <p:nvPr/>
          </p:nvSpPr>
          <p:spPr>
            <a:xfrm>
              <a:off x="5507225" y="2083350"/>
              <a:ext cx="1454375" cy="632850"/>
            </a:xfrm>
            <a:custGeom>
              <a:avLst/>
              <a:gdLst/>
              <a:ahLst/>
              <a:cxnLst/>
              <a:rect l="l" t="t" r="r" b="b"/>
              <a:pathLst>
                <a:path w="58175" h="25314" extrusionOk="0">
                  <a:moveTo>
                    <a:pt x="47470" y="1"/>
                  </a:moveTo>
                  <a:lnTo>
                    <a:pt x="46792" y="11217"/>
                  </a:lnTo>
                  <a:lnTo>
                    <a:pt x="44815" y="4656"/>
                  </a:lnTo>
                  <a:lnTo>
                    <a:pt x="44232" y="14038"/>
                  </a:lnTo>
                  <a:lnTo>
                    <a:pt x="44220" y="14038"/>
                  </a:lnTo>
                  <a:lnTo>
                    <a:pt x="42172" y="7240"/>
                  </a:lnTo>
                  <a:lnTo>
                    <a:pt x="41767" y="13860"/>
                  </a:lnTo>
                  <a:lnTo>
                    <a:pt x="40517" y="9716"/>
                  </a:lnTo>
                  <a:lnTo>
                    <a:pt x="40386" y="11788"/>
                  </a:lnTo>
                  <a:lnTo>
                    <a:pt x="37517" y="2287"/>
                  </a:lnTo>
                  <a:lnTo>
                    <a:pt x="36826" y="13693"/>
                  </a:lnTo>
                  <a:lnTo>
                    <a:pt x="34802" y="7002"/>
                  </a:lnTo>
                  <a:lnTo>
                    <a:pt x="34731" y="8204"/>
                  </a:lnTo>
                  <a:lnTo>
                    <a:pt x="33492" y="4585"/>
                  </a:lnTo>
                  <a:lnTo>
                    <a:pt x="32576" y="13812"/>
                  </a:lnTo>
                  <a:lnTo>
                    <a:pt x="30730" y="8466"/>
                  </a:lnTo>
                  <a:lnTo>
                    <a:pt x="30016" y="15705"/>
                  </a:lnTo>
                  <a:lnTo>
                    <a:pt x="29790" y="15729"/>
                  </a:lnTo>
                  <a:lnTo>
                    <a:pt x="28039" y="10645"/>
                  </a:lnTo>
                  <a:lnTo>
                    <a:pt x="27515" y="15991"/>
                  </a:lnTo>
                  <a:lnTo>
                    <a:pt x="27468" y="16003"/>
                  </a:lnTo>
                  <a:lnTo>
                    <a:pt x="26337" y="12717"/>
                  </a:lnTo>
                  <a:lnTo>
                    <a:pt x="26170" y="14419"/>
                  </a:lnTo>
                  <a:lnTo>
                    <a:pt x="23515" y="6680"/>
                  </a:lnTo>
                  <a:lnTo>
                    <a:pt x="22574" y="16062"/>
                  </a:lnTo>
                  <a:lnTo>
                    <a:pt x="20705" y="10609"/>
                  </a:lnTo>
                  <a:lnTo>
                    <a:pt x="20693" y="10633"/>
                  </a:lnTo>
                  <a:lnTo>
                    <a:pt x="17883" y="2465"/>
                  </a:lnTo>
                  <a:lnTo>
                    <a:pt x="16716" y="14288"/>
                  </a:lnTo>
                  <a:lnTo>
                    <a:pt x="14359" y="7442"/>
                  </a:lnTo>
                  <a:lnTo>
                    <a:pt x="13371" y="17384"/>
                  </a:lnTo>
                  <a:lnTo>
                    <a:pt x="10906" y="10228"/>
                  </a:lnTo>
                  <a:lnTo>
                    <a:pt x="10216" y="17217"/>
                  </a:lnTo>
                  <a:lnTo>
                    <a:pt x="8727" y="12883"/>
                  </a:lnTo>
                  <a:lnTo>
                    <a:pt x="8513" y="15062"/>
                  </a:lnTo>
                  <a:lnTo>
                    <a:pt x="5096" y="5132"/>
                  </a:lnTo>
                  <a:lnTo>
                    <a:pt x="3905" y="17170"/>
                  </a:lnTo>
                  <a:lnTo>
                    <a:pt x="1500" y="10181"/>
                  </a:lnTo>
                  <a:lnTo>
                    <a:pt x="0" y="25313"/>
                  </a:lnTo>
                  <a:lnTo>
                    <a:pt x="3310" y="24932"/>
                  </a:lnTo>
                  <a:lnTo>
                    <a:pt x="6441" y="24563"/>
                  </a:lnTo>
                  <a:lnTo>
                    <a:pt x="7584" y="24432"/>
                  </a:lnTo>
                  <a:lnTo>
                    <a:pt x="12502" y="23861"/>
                  </a:lnTo>
                  <a:lnTo>
                    <a:pt x="58174" y="18527"/>
                  </a:lnTo>
                  <a:lnTo>
                    <a:pt x="57472" y="12502"/>
                  </a:lnTo>
                  <a:lnTo>
                    <a:pt x="56817" y="12574"/>
                  </a:lnTo>
                  <a:lnTo>
                    <a:pt x="53745" y="2406"/>
                  </a:lnTo>
                  <a:lnTo>
                    <a:pt x="53138" y="12252"/>
                  </a:lnTo>
                  <a:lnTo>
                    <a:pt x="50768" y="4382"/>
                  </a:lnTo>
                  <a:lnTo>
                    <a:pt x="50435" y="9800"/>
                  </a:lnTo>
                  <a:lnTo>
                    <a:pt x="47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6"/>
            <p:cNvSpPr/>
            <p:nvPr/>
          </p:nvSpPr>
          <p:spPr>
            <a:xfrm>
              <a:off x="3861175" y="2566450"/>
              <a:ext cx="1465675" cy="377450"/>
            </a:xfrm>
            <a:custGeom>
              <a:avLst/>
              <a:gdLst/>
              <a:ahLst/>
              <a:cxnLst/>
              <a:rect l="l" t="t" r="r" b="b"/>
              <a:pathLst>
                <a:path w="58627" h="15098" extrusionOk="0">
                  <a:moveTo>
                    <a:pt x="20658" y="1"/>
                  </a:moveTo>
                  <a:lnTo>
                    <a:pt x="17991" y="8097"/>
                  </a:lnTo>
                  <a:lnTo>
                    <a:pt x="16526" y="3108"/>
                  </a:lnTo>
                  <a:lnTo>
                    <a:pt x="14276" y="9907"/>
                  </a:lnTo>
                  <a:lnTo>
                    <a:pt x="12752" y="4704"/>
                  </a:lnTo>
                  <a:lnTo>
                    <a:pt x="11169" y="9478"/>
                  </a:lnTo>
                  <a:lnTo>
                    <a:pt x="10252" y="6335"/>
                  </a:lnTo>
                  <a:lnTo>
                    <a:pt x="9752" y="7823"/>
                  </a:lnTo>
                  <a:lnTo>
                    <a:pt x="7632" y="608"/>
                  </a:lnTo>
                  <a:lnTo>
                    <a:pt x="4918" y="8835"/>
                  </a:lnTo>
                  <a:lnTo>
                    <a:pt x="3418" y="3751"/>
                  </a:lnTo>
                  <a:lnTo>
                    <a:pt x="1" y="14098"/>
                  </a:lnTo>
                  <a:lnTo>
                    <a:pt x="3334" y="14145"/>
                  </a:lnTo>
                  <a:lnTo>
                    <a:pt x="6489" y="14205"/>
                  </a:lnTo>
                  <a:lnTo>
                    <a:pt x="7632" y="14229"/>
                  </a:lnTo>
                  <a:lnTo>
                    <a:pt x="12585" y="14312"/>
                  </a:lnTo>
                  <a:lnTo>
                    <a:pt x="58555" y="15098"/>
                  </a:lnTo>
                  <a:lnTo>
                    <a:pt x="58627" y="10847"/>
                  </a:lnTo>
                  <a:lnTo>
                    <a:pt x="57972" y="10835"/>
                  </a:lnTo>
                  <a:lnTo>
                    <a:pt x="56222" y="3489"/>
                  </a:lnTo>
                  <a:lnTo>
                    <a:pt x="54364" y="10252"/>
                  </a:lnTo>
                  <a:lnTo>
                    <a:pt x="53019" y="4573"/>
                  </a:lnTo>
                  <a:lnTo>
                    <a:pt x="51995" y="8287"/>
                  </a:lnTo>
                  <a:lnTo>
                    <a:pt x="50316" y="1203"/>
                  </a:lnTo>
                  <a:lnTo>
                    <a:pt x="48209" y="8906"/>
                  </a:lnTo>
                  <a:lnTo>
                    <a:pt x="47078" y="4168"/>
                  </a:lnTo>
                  <a:lnTo>
                    <a:pt x="45316" y="10621"/>
                  </a:lnTo>
                  <a:lnTo>
                    <a:pt x="45304" y="10621"/>
                  </a:lnTo>
                  <a:lnTo>
                    <a:pt x="44125" y="5704"/>
                  </a:lnTo>
                  <a:lnTo>
                    <a:pt x="42887" y="10252"/>
                  </a:lnTo>
                  <a:lnTo>
                    <a:pt x="42172" y="7263"/>
                  </a:lnTo>
                  <a:lnTo>
                    <a:pt x="41780" y="8680"/>
                  </a:lnTo>
                  <a:lnTo>
                    <a:pt x="40148" y="1810"/>
                  </a:lnTo>
                  <a:lnTo>
                    <a:pt x="38005" y="9657"/>
                  </a:lnTo>
                  <a:lnTo>
                    <a:pt x="36862" y="4823"/>
                  </a:lnTo>
                  <a:lnTo>
                    <a:pt x="36636" y="5644"/>
                  </a:lnTo>
                  <a:lnTo>
                    <a:pt x="35862" y="3013"/>
                  </a:lnTo>
                  <a:lnTo>
                    <a:pt x="33779" y="9323"/>
                  </a:lnTo>
                  <a:lnTo>
                    <a:pt x="32636" y="5430"/>
                  </a:lnTo>
                  <a:lnTo>
                    <a:pt x="30993" y="10371"/>
                  </a:lnTo>
                  <a:lnTo>
                    <a:pt x="30766" y="10371"/>
                  </a:lnTo>
                  <a:lnTo>
                    <a:pt x="29683" y="6680"/>
                  </a:lnTo>
                  <a:lnTo>
                    <a:pt x="28480" y="10335"/>
                  </a:lnTo>
                  <a:lnTo>
                    <a:pt x="28433" y="10335"/>
                  </a:lnTo>
                  <a:lnTo>
                    <a:pt x="27730" y="7942"/>
                  </a:lnTo>
                  <a:lnTo>
                    <a:pt x="27349" y="9109"/>
                  </a:lnTo>
                  <a:lnTo>
                    <a:pt x="25694" y="3477"/>
                  </a:lnTo>
                  <a:lnTo>
                    <a:pt x="23575" y="9895"/>
                  </a:lnTo>
                  <a:lnTo>
                    <a:pt x="22408" y="5930"/>
                  </a:lnTo>
                  <a:lnTo>
                    <a:pt x="22408" y="5954"/>
                  </a:lnTo>
                  <a:lnTo>
                    <a:pt x="20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6"/>
            <p:cNvSpPr/>
            <p:nvPr/>
          </p:nvSpPr>
          <p:spPr>
            <a:xfrm>
              <a:off x="2290150" y="2307825"/>
              <a:ext cx="5427175" cy="1548400"/>
            </a:xfrm>
            <a:custGeom>
              <a:avLst/>
              <a:gdLst/>
              <a:ahLst/>
              <a:cxnLst/>
              <a:rect l="l" t="t" r="r" b="b"/>
              <a:pathLst>
                <a:path w="217087" h="61936" extrusionOk="0">
                  <a:moveTo>
                    <a:pt x="188163" y="1"/>
                  </a:moveTo>
                  <a:cubicBezTo>
                    <a:pt x="183575" y="1"/>
                    <a:pt x="177693" y="1282"/>
                    <a:pt x="170260" y="4047"/>
                  </a:cubicBezTo>
                  <a:cubicBezTo>
                    <a:pt x="154746" y="9822"/>
                    <a:pt x="137041" y="7750"/>
                    <a:pt x="128147" y="12274"/>
                  </a:cubicBezTo>
                  <a:cubicBezTo>
                    <a:pt x="105883" y="23621"/>
                    <a:pt x="83201" y="22026"/>
                    <a:pt x="76284" y="22966"/>
                  </a:cubicBezTo>
                  <a:cubicBezTo>
                    <a:pt x="69366" y="23907"/>
                    <a:pt x="64592" y="24895"/>
                    <a:pt x="54602" y="27681"/>
                  </a:cubicBezTo>
                  <a:cubicBezTo>
                    <a:pt x="8478" y="40552"/>
                    <a:pt x="0" y="58649"/>
                    <a:pt x="0" y="58649"/>
                  </a:cubicBezTo>
                  <a:lnTo>
                    <a:pt x="25682" y="59423"/>
                  </a:lnTo>
                  <a:lnTo>
                    <a:pt x="61830" y="61935"/>
                  </a:lnTo>
                  <a:lnTo>
                    <a:pt x="118718" y="59745"/>
                  </a:lnTo>
                  <a:lnTo>
                    <a:pt x="183142" y="59745"/>
                  </a:lnTo>
                  <a:lnTo>
                    <a:pt x="217087" y="55292"/>
                  </a:lnTo>
                  <a:lnTo>
                    <a:pt x="217087" y="16549"/>
                  </a:lnTo>
                  <a:cubicBezTo>
                    <a:pt x="217087" y="16549"/>
                    <a:pt x="199204" y="2857"/>
                    <a:pt x="194179" y="964"/>
                  </a:cubicBezTo>
                  <a:cubicBezTo>
                    <a:pt x="192485" y="330"/>
                    <a:pt x="190490" y="1"/>
                    <a:pt x="188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6"/>
            <p:cNvSpPr/>
            <p:nvPr/>
          </p:nvSpPr>
          <p:spPr>
            <a:xfrm>
              <a:off x="5018475" y="2742250"/>
              <a:ext cx="1901150" cy="312675"/>
            </a:xfrm>
            <a:custGeom>
              <a:avLst/>
              <a:gdLst/>
              <a:ahLst/>
              <a:cxnLst/>
              <a:rect l="l" t="t" r="r" b="b"/>
              <a:pathLst>
                <a:path w="76046" h="12507" extrusionOk="0">
                  <a:moveTo>
                    <a:pt x="55315" y="1"/>
                  </a:moveTo>
                  <a:cubicBezTo>
                    <a:pt x="44015" y="1"/>
                    <a:pt x="34873" y="5142"/>
                    <a:pt x="30290" y="6458"/>
                  </a:cubicBezTo>
                  <a:cubicBezTo>
                    <a:pt x="25275" y="7907"/>
                    <a:pt x="18289" y="9554"/>
                    <a:pt x="13256" y="9554"/>
                  </a:cubicBezTo>
                  <a:cubicBezTo>
                    <a:pt x="12912" y="9554"/>
                    <a:pt x="12576" y="9546"/>
                    <a:pt x="12252" y="9530"/>
                  </a:cubicBezTo>
                  <a:cubicBezTo>
                    <a:pt x="12062" y="9521"/>
                    <a:pt x="11870" y="9516"/>
                    <a:pt x="11676" y="9516"/>
                  </a:cubicBezTo>
                  <a:cubicBezTo>
                    <a:pt x="7490" y="9516"/>
                    <a:pt x="2169" y="11594"/>
                    <a:pt x="515" y="12286"/>
                  </a:cubicBezTo>
                  <a:lnTo>
                    <a:pt x="515" y="12286"/>
                  </a:lnTo>
                  <a:cubicBezTo>
                    <a:pt x="1612" y="11873"/>
                    <a:pt x="2873" y="11742"/>
                    <a:pt x="4316" y="11742"/>
                  </a:cubicBezTo>
                  <a:cubicBezTo>
                    <a:pt x="6782" y="11742"/>
                    <a:pt x="9782" y="12123"/>
                    <a:pt x="13413" y="12123"/>
                  </a:cubicBezTo>
                  <a:cubicBezTo>
                    <a:pt x="17378" y="12123"/>
                    <a:pt x="22096" y="11669"/>
                    <a:pt x="27694" y="9768"/>
                  </a:cubicBezTo>
                  <a:cubicBezTo>
                    <a:pt x="39753" y="5678"/>
                    <a:pt x="52163" y="3644"/>
                    <a:pt x="59219" y="3644"/>
                  </a:cubicBezTo>
                  <a:cubicBezTo>
                    <a:pt x="60482" y="3644"/>
                    <a:pt x="61573" y="3709"/>
                    <a:pt x="62460" y="3839"/>
                  </a:cubicBezTo>
                  <a:cubicBezTo>
                    <a:pt x="68306" y="4708"/>
                    <a:pt x="76045" y="6661"/>
                    <a:pt x="76045" y="6661"/>
                  </a:cubicBezTo>
                  <a:cubicBezTo>
                    <a:pt x="76045" y="6661"/>
                    <a:pt x="66235" y="1315"/>
                    <a:pt x="61127" y="470"/>
                  </a:cubicBezTo>
                  <a:cubicBezTo>
                    <a:pt x="59137" y="143"/>
                    <a:pt x="57196" y="1"/>
                    <a:pt x="55315" y="1"/>
                  </a:cubicBezTo>
                  <a:close/>
                  <a:moveTo>
                    <a:pt x="515" y="12286"/>
                  </a:moveTo>
                  <a:lnTo>
                    <a:pt x="515" y="12286"/>
                  </a:lnTo>
                  <a:cubicBezTo>
                    <a:pt x="339" y="12352"/>
                    <a:pt x="167" y="12425"/>
                    <a:pt x="0" y="12507"/>
                  </a:cubicBezTo>
                  <a:cubicBezTo>
                    <a:pt x="0" y="12507"/>
                    <a:pt x="184" y="12424"/>
                    <a:pt x="515" y="122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6"/>
            <p:cNvSpPr/>
            <p:nvPr/>
          </p:nvSpPr>
          <p:spPr>
            <a:xfrm>
              <a:off x="4752350" y="3066225"/>
              <a:ext cx="558725" cy="142600"/>
            </a:xfrm>
            <a:custGeom>
              <a:avLst/>
              <a:gdLst/>
              <a:ahLst/>
              <a:cxnLst/>
              <a:rect l="l" t="t" r="r" b="b"/>
              <a:pathLst>
                <a:path w="22349" h="5704" extrusionOk="0">
                  <a:moveTo>
                    <a:pt x="11371" y="0"/>
                  </a:moveTo>
                  <a:cubicBezTo>
                    <a:pt x="9919" y="0"/>
                    <a:pt x="8681" y="1084"/>
                    <a:pt x="8180" y="2608"/>
                  </a:cubicBezTo>
                  <a:cubicBezTo>
                    <a:pt x="7561" y="2012"/>
                    <a:pt x="6728" y="1643"/>
                    <a:pt x="5799" y="1643"/>
                  </a:cubicBezTo>
                  <a:cubicBezTo>
                    <a:pt x="4120" y="1643"/>
                    <a:pt x="2739" y="2858"/>
                    <a:pt x="2454" y="4453"/>
                  </a:cubicBezTo>
                  <a:cubicBezTo>
                    <a:pt x="2227" y="4334"/>
                    <a:pt x="1977" y="4275"/>
                    <a:pt x="1703" y="4275"/>
                  </a:cubicBezTo>
                  <a:cubicBezTo>
                    <a:pt x="846" y="4275"/>
                    <a:pt x="144" y="4894"/>
                    <a:pt x="1" y="5703"/>
                  </a:cubicBezTo>
                  <a:lnTo>
                    <a:pt x="22349" y="5703"/>
                  </a:lnTo>
                  <a:cubicBezTo>
                    <a:pt x="22349" y="4370"/>
                    <a:pt x="21265" y="3286"/>
                    <a:pt x="19932" y="3286"/>
                  </a:cubicBezTo>
                  <a:cubicBezTo>
                    <a:pt x="19599" y="3286"/>
                    <a:pt x="19277" y="3346"/>
                    <a:pt x="18979" y="3477"/>
                  </a:cubicBezTo>
                  <a:cubicBezTo>
                    <a:pt x="18598" y="2084"/>
                    <a:pt x="17324" y="1072"/>
                    <a:pt x="15812" y="1072"/>
                  </a:cubicBezTo>
                  <a:cubicBezTo>
                    <a:pt x="15181" y="1072"/>
                    <a:pt x="14586" y="1250"/>
                    <a:pt x="14074" y="1572"/>
                  </a:cubicBezTo>
                  <a:cubicBezTo>
                    <a:pt x="13443" y="619"/>
                    <a:pt x="12479" y="0"/>
                    <a:pt x="1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6"/>
            <p:cNvSpPr/>
            <p:nvPr/>
          </p:nvSpPr>
          <p:spPr>
            <a:xfrm>
              <a:off x="4967575" y="2996275"/>
              <a:ext cx="833750" cy="212550"/>
            </a:xfrm>
            <a:custGeom>
              <a:avLst/>
              <a:gdLst/>
              <a:ahLst/>
              <a:cxnLst/>
              <a:rect l="l" t="t" r="r" b="b"/>
              <a:pathLst>
                <a:path w="33350" h="8502" extrusionOk="0">
                  <a:moveTo>
                    <a:pt x="16978" y="0"/>
                  </a:moveTo>
                  <a:cubicBezTo>
                    <a:pt x="14800" y="0"/>
                    <a:pt x="12942" y="1608"/>
                    <a:pt x="12204" y="3882"/>
                  </a:cubicBezTo>
                  <a:cubicBezTo>
                    <a:pt x="11287" y="2989"/>
                    <a:pt x="10037" y="2441"/>
                    <a:pt x="8656" y="2441"/>
                  </a:cubicBezTo>
                  <a:cubicBezTo>
                    <a:pt x="6168" y="2441"/>
                    <a:pt x="4096" y="4251"/>
                    <a:pt x="3679" y="6632"/>
                  </a:cubicBezTo>
                  <a:cubicBezTo>
                    <a:pt x="3334" y="6465"/>
                    <a:pt x="2953" y="6358"/>
                    <a:pt x="2548" y="6358"/>
                  </a:cubicBezTo>
                  <a:cubicBezTo>
                    <a:pt x="1274" y="6358"/>
                    <a:pt x="214" y="7287"/>
                    <a:pt x="0" y="8501"/>
                  </a:cubicBezTo>
                  <a:lnTo>
                    <a:pt x="33349" y="8501"/>
                  </a:lnTo>
                  <a:cubicBezTo>
                    <a:pt x="33349" y="6501"/>
                    <a:pt x="31730" y="4882"/>
                    <a:pt x="29730" y="4882"/>
                  </a:cubicBezTo>
                  <a:cubicBezTo>
                    <a:pt x="29230" y="4882"/>
                    <a:pt x="28754" y="4989"/>
                    <a:pt x="28313" y="5179"/>
                  </a:cubicBezTo>
                  <a:cubicBezTo>
                    <a:pt x="27742" y="3108"/>
                    <a:pt x="25849" y="1584"/>
                    <a:pt x="23586" y="1584"/>
                  </a:cubicBezTo>
                  <a:cubicBezTo>
                    <a:pt x="22634" y="1584"/>
                    <a:pt x="21753" y="1858"/>
                    <a:pt x="21003" y="2334"/>
                  </a:cubicBezTo>
                  <a:cubicBezTo>
                    <a:pt x="20062" y="917"/>
                    <a:pt x="18610" y="0"/>
                    <a:pt x="16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6"/>
            <p:cNvSpPr/>
            <p:nvPr/>
          </p:nvSpPr>
          <p:spPr>
            <a:xfrm>
              <a:off x="5471500" y="2831950"/>
              <a:ext cx="195575" cy="150950"/>
            </a:xfrm>
            <a:custGeom>
              <a:avLst/>
              <a:gdLst/>
              <a:ahLst/>
              <a:cxnLst/>
              <a:rect l="l" t="t" r="r" b="b"/>
              <a:pathLst>
                <a:path w="7823" h="6038" extrusionOk="0">
                  <a:moveTo>
                    <a:pt x="1715" y="1"/>
                  </a:moveTo>
                  <a:lnTo>
                    <a:pt x="0" y="287"/>
                  </a:lnTo>
                  <a:lnTo>
                    <a:pt x="6132" y="6037"/>
                  </a:lnTo>
                  <a:lnTo>
                    <a:pt x="7823" y="5847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6"/>
            <p:cNvSpPr/>
            <p:nvPr/>
          </p:nvSpPr>
          <p:spPr>
            <a:xfrm>
              <a:off x="5155100" y="2954300"/>
              <a:ext cx="218800" cy="324475"/>
            </a:xfrm>
            <a:custGeom>
              <a:avLst/>
              <a:gdLst/>
              <a:ahLst/>
              <a:cxnLst/>
              <a:rect l="l" t="t" r="r" b="b"/>
              <a:pathLst>
                <a:path w="8752" h="12979" extrusionOk="0">
                  <a:moveTo>
                    <a:pt x="0" y="0"/>
                  </a:moveTo>
                  <a:lnTo>
                    <a:pt x="0" y="10680"/>
                  </a:lnTo>
                  <a:lnTo>
                    <a:pt x="8751" y="12978"/>
                  </a:lnTo>
                  <a:lnTo>
                    <a:pt x="8751" y="2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6"/>
            <p:cNvSpPr/>
            <p:nvPr/>
          </p:nvSpPr>
          <p:spPr>
            <a:xfrm>
              <a:off x="5125325" y="2839100"/>
              <a:ext cx="389050" cy="206600"/>
            </a:xfrm>
            <a:custGeom>
              <a:avLst/>
              <a:gdLst/>
              <a:ahLst/>
              <a:cxnLst/>
              <a:rect l="l" t="t" r="r" b="b"/>
              <a:pathLst>
                <a:path w="15562" h="8264" extrusionOk="0">
                  <a:moveTo>
                    <a:pt x="15562" y="1"/>
                  </a:moveTo>
                  <a:lnTo>
                    <a:pt x="0" y="5763"/>
                  </a:lnTo>
                  <a:lnTo>
                    <a:pt x="0" y="6049"/>
                  </a:lnTo>
                  <a:lnTo>
                    <a:pt x="9978" y="8264"/>
                  </a:lnTo>
                  <a:lnTo>
                    <a:pt x="15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6"/>
            <p:cNvSpPr/>
            <p:nvPr/>
          </p:nvSpPr>
          <p:spPr>
            <a:xfrm>
              <a:off x="5125325" y="2804875"/>
              <a:ext cx="389050" cy="233675"/>
            </a:xfrm>
            <a:custGeom>
              <a:avLst/>
              <a:gdLst/>
              <a:ahLst/>
              <a:cxnLst/>
              <a:rect l="l" t="t" r="r" b="b"/>
              <a:pathLst>
                <a:path w="15562" h="9347" extrusionOk="0">
                  <a:moveTo>
                    <a:pt x="6251" y="1"/>
                  </a:moveTo>
                  <a:lnTo>
                    <a:pt x="0" y="7132"/>
                  </a:lnTo>
                  <a:lnTo>
                    <a:pt x="9978" y="9347"/>
                  </a:lnTo>
                  <a:lnTo>
                    <a:pt x="15562" y="1084"/>
                  </a:lnTo>
                  <a:lnTo>
                    <a:pt x="62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6"/>
            <p:cNvSpPr/>
            <p:nvPr/>
          </p:nvSpPr>
          <p:spPr>
            <a:xfrm>
              <a:off x="5173250" y="3046875"/>
              <a:ext cx="36325" cy="88125"/>
            </a:xfrm>
            <a:custGeom>
              <a:avLst/>
              <a:gdLst/>
              <a:ahLst/>
              <a:cxnLst/>
              <a:rect l="l" t="t" r="r" b="b"/>
              <a:pathLst>
                <a:path w="1453" h="3525" extrusionOk="0">
                  <a:moveTo>
                    <a:pt x="0" y="0"/>
                  </a:moveTo>
                  <a:lnTo>
                    <a:pt x="0" y="3203"/>
                  </a:lnTo>
                  <a:lnTo>
                    <a:pt x="1453" y="3525"/>
                  </a:lnTo>
                  <a:lnTo>
                    <a:pt x="1453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6"/>
            <p:cNvSpPr/>
            <p:nvPr/>
          </p:nvSpPr>
          <p:spPr>
            <a:xfrm>
              <a:off x="5310475" y="3080500"/>
              <a:ext cx="36325" cy="87850"/>
            </a:xfrm>
            <a:custGeom>
              <a:avLst/>
              <a:gdLst/>
              <a:ahLst/>
              <a:cxnLst/>
              <a:rect l="l" t="t" r="r" b="b"/>
              <a:pathLst>
                <a:path w="1453" h="3514" extrusionOk="0">
                  <a:moveTo>
                    <a:pt x="0" y="1"/>
                  </a:moveTo>
                  <a:lnTo>
                    <a:pt x="0" y="3203"/>
                  </a:lnTo>
                  <a:lnTo>
                    <a:pt x="1453" y="3513"/>
                  </a:lnTo>
                  <a:lnTo>
                    <a:pt x="1453" y="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6"/>
            <p:cNvSpPr/>
            <p:nvPr/>
          </p:nvSpPr>
          <p:spPr>
            <a:xfrm>
              <a:off x="5242900" y="3066825"/>
              <a:ext cx="36325" cy="187250"/>
            </a:xfrm>
            <a:custGeom>
              <a:avLst/>
              <a:gdLst/>
              <a:ahLst/>
              <a:cxnLst/>
              <a:rect l="l" t="t" r="r" b="b"/>
              <a:pathLst>
                <a:path w="1453" h="7490" extrusionOk="0">
                  <a:moveTo>
                    <a:pt x="0" y="0"/>
                  </a:moveTo>
                  <a:lnTo>
                    <a:pt x="0" y="7084"/>
                  </a:lnTo>
                  <a:lnTo>
                    <a:pt x="1453" y="7489"/>
                  </a:lnTo>
                  <a:lnTo>
                    <a:pt x="1453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6"/>
            <p:cNvSpPr/>
            <p:nvPr/>
          </p:nvSpPr>
          <p:spPr>
            <a:xfrm>
              <a:off x="5442625" y="2976325"/>
              <a:ext cx="57775" cy="72050"/>
            </a:xfrm>
            <a:custGeom>
              <a:avLst/>
              <a:gdLst/>
              <a:ahLst/>
              <a:cxnLst/>
              <a:rect l="l" t="t" r="r" b="b"/>
              <a:pathLst>
                <a:path w="2311" h="2882" extrusionOk="0">
                  <a:moveTo>
                    <a:pt x="2310" y="1"/>
                  </a:moveTo>
                  <a:lnTo>
                    <a:pt x="0" y="524"/>
                  </a:lnTo>
                  <a:lnTo>
                    <a:pt x="0" y="2882"/>
                  </a:lnTo>
                  <a:lnTo>
                    <a:pt x="2310" y="235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6"/>
            <p:cNvSpPr/>
            <p:nvPr/>
          </p:nvSpPr>
          <p:spPr>
            <a:xfrm>
              <a:off x="5442625" y="3070975"/>
              <a:ext cx="151525" cy="89325"/>
            </a:xfrm>
            <a:custGeom>
              <a:avLst/>
              <a:gdLst/>
              <a:ahLst/>
              <a:cxnLst/>
              <a:rect l="l" t="t" r="r" b="b"/>
              <a:pathLst>
                <a:path w="6061" h="3573" extrusionOk="0">
                  <a:moveTo>
                    <a:pt x="6061" y="1"/>
                  </a:moveTo>
                  <a:lnTo>
                    <a:pt x="0" y="1215"/>
                  </a:lnTo>
                  <a:lnTo>
                    <a:pt x="0" y="3573"/>
                  </a:lnTo>
                  <a:lnTo>
                    <a:pt x="6061" y="2358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6"/>
            <p:cNvSpPr/>
            <p:nvPr/>
          </p:nvSpPr>
          <p:spPr>
            <a:xfrm>
              <a:off x="5521800" y="2962050"/>
              <a:ext cx="57475" cy="71750"/>
            </a:xfrm>
            <a:custGeom>
              <a:avLst/>
              <a:gdLst/>
              <a:ahLst/>
              <a:cxnLst/>
              <a:rect l="l" t="t" r="r" b="b"/>
              <a:pathLst>
                <a:path w="2299" h="2870" extrusionOk="0">
                  <a:moveTo>
                    <a:pt x="2298" y="0"/>
                  </a:moveTo>
                  <a:lnTo>
                    <a:pt x="1" y="512"/>
                  </a:lnTo>
                  <a:lnTo>
                    <a:pt x="1" y="2869"/>
                  </a:lnTo>
                  <a:lnTo>
                    <a:pt x="2298" y="2357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6"/>
            <p:cNvSpPr/>
            <p:nvPr/>
          </p:nvSpPr>
          <p:spPr>
            <a:xfrm>
              <a:off x="6198075" y="2817075"/>
              <a:ext cx="238450" cy="125350"/>
            </a:xfrm>
            <a:custGeom>
              <a:avLst/>
              <a:gdLst/>
              <a:ahLst/>
              <a:cxnLst/>
              <a:rect l="l" t="t" r="r" b="b"/>
              <a:pathLst>
                <a:path w="9538" h="5014" extrusionOk="0">
                  <a:moveTo>
                    <a:pt x="2096" y="1"/>
                  </a:moveTo>
                  <a:lnTo>
                    <a:pt x="1" y="239"/>
                  </a:lnTo>
                  <a:lnTo>
                    <a:pt x="7478" y="5013"/>
                  </a:lnTo>
                  <a:lnTo>
                    <a:pt x="9537" y="4847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6"/>
            <p:cNvSpPr/>
            <p:nvPr/>
          </p:nvSpPr>
          <p:spPr>
            <a:xfrm>
              <a:off x="5812025" y="2918575"/>
              <a:ext cx="267000" cy="269700"/>
            </a:xfrm>
            <a:custGeom>
              <a:avLst/>
              <a:gdLst/>
              <a:ahLst/>
              <a:cxnLst/>
              <a:rect l="l" t="t" r="r" b="b"/>
              <a:pathLst>
                <a:path w="10680" h="10788" extrusionOk="0">
                  <a:moveTo>
                    <a:pt x="0" y="1"/>
                  </a:moveTo>
                  <a:lnTo>
                    <a:pt x="0" y="8871"/>
                  </a:lnTo>
                  <a:lnTo>
                    <a:pt x="10680" y="10788"/>
                  </a:lnTo>
                  <a:lnTo>
                    <a:pt x="10680" y="16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6"/>
            <p:cNvSpPr/>
            <p:nvPr/>
          </p:nvSpPr>
          <p:spPr>
            <a:xfrm>
              <a:off x="5775700" y="2823025"/>
              <a:ext cx="474775" cy="171475"/>
            </a:xfrm>
            <a:custGeom>
              <a:avLst/>
              <a:gdLst/>
              <a:ahLst/>
              <a:cxnLst/>
              <a:rect l="l" t="t" r="r" b="b"/>
              <a:pathLst>
                <a:path w="18991" h="6859" extrusionOk="0">
                  <a:moveTo>
                    <a:pt x="18991" y="1"/>
                  </a:moveTo>
                  <a:lnTo>
                    <a:pt x="1" y="4787"/>
                  </a:lnTo>
                  <a:lnTo>
                    <a:pt x="1" y="5025"/>
                  </a:lnTo>
                  <a:lnTo>
                    <a:pt x="12181" y="6859"/>
                  </a:lnTo>
                  <a:lnTo>
                    <a:pt x="18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6"/>
            <p:cNvSpPr/>
            <p:nvPr/>
          </p:nvSpPr>
          <p:spPr>
            <a:xfrm>
              <a:off x="5775700" y="2794750"/>
              <a:ext cx="474775" cy="193800"/>
            </a:xfrm>
            <a:custGeom>
              <a:avLst/>
              <a:gdLst/>
              <a:ahLst/>
              <a:cxnLst/>
              <a:rect l="l" t="t" r="r" b="b"/>
              <a:pathLst>
                <a:path w="18991" h="7752" extrusionOk="0">
                  <a:moveTo>
                    <a:pt x="7621" y="1"/>
                  </a:moveTo>
                  <a:lnTo>
                    <a:pt x="1" y="5918"/>
                  </a:lnTo>
                  <a:lnTo>
                    <a:pt x="12181" y="7752"/>
                  </a:lnTo>
                  <a:lnTo>
                    <a:pt x="18991" y="894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6"/>
            <p:cNvSpPr/>
            <p:nvPr/>
          </p:nvSpPr>
          <p:spPr>
            <a:xfrm>
              <a:off x="5834050" y="2995675"/>
              <a:ext cx="44375" cy="78900"/>
            </a:xfrm>
            <a:custGeom>
              <a:avLst/>
              <a:gdLst/>
              <a:ahLst/>
              <a:cxnLst/>
              <a:rect l="l" t="t" r="r" b="b"/>
              <a:pathLst>
                <a:path w="1775" h="3156" extrusionOk="0">
                  <a:moveTo>
                    <a:pt x="0" y="0"/>
                  </a:moveTo>
                  <a:lnTo>
                    <a:pt x="0" y="2894"/>
                  </a:lnTo>
                  <a:lnTo>
                    <a:pt x="1774" y="3156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6"/>
            <p:cNvSpPr/>
            <p:nvPr/>
          </p:nvSpPr>
          <p:spPr>
            <a:xfrm>
              <a:off x="6001625" y="3023350"/>
              <a:ext cx="44375" cy="79200"/>
            </a:xfrm>
            <a:custGeom>
              <a:avLst/>
              <a:gdLst/>
              <a:ahLst/>
              <a:cxnLst/>
              <a:rect l="l" t="t" r="r" b="b"/>
              <a:pathLst>
                <a:path w="1775" h="3168" extrusionOk="0">
                  <a:moveTo>
                    <a:pt x="0" y="1"/>
                  </a:moveTo>
                  <a:lnTo>
                    <a:pt x="0" y="2906"/>
                  </a:lnTo>
                  <a:lnTo>
                    <a:pt x="1774" y="3168"/>
                  </a:lnTo>
                  <a:lnTo>
                    <a:pt x="1774" y="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6"/>
            <p:cNvSpPr/>
            <p:nvPr/>
          </p:nvSpPr>
          <p:spPr>
            <a:xfrm>
              <a:off x="5919175" y="3012050"/>
              <a:ext cx="44375" cy="155400"/>
            </a:xfrm>
            <a:custGeom>
              <a:avLst/>
              <a:gdLst/>
              <a:ahLst/>
              <a:cxnLst/>
              <a:rect l="l" t="t" r="r" b="b"/>
              <a:pathLst>
                <a:path w="1775" h="6216" extrusionOk="0">
                  <a:moveTo>
                    <a:pt x="0" y="0"/>
                  </a:moveTo>
                  <a:lnTo>
                    <a:pt x="0" y="5882"/>
                  </a:lnTo>
                  <a:lnTo>
                    <a:pt x="1774" y="6215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6"/>
            <p:cNvSpPr/>
            <p:nvPr/>
          </p:nvSpPr>
          <p:spPr>
            <a:xfrm>
              <a:off x="6135575" y="3015625"/>
              <a:ext cx="52700" cy="73525"/>
            </a:xfrm>
            <a:custGeom>
              <a:avLst/>
              <a:gdLst/>
              <a:ahLst/>
              <a:cxnLst/>
              <a:rect l="l" t="t" r="r" b="b"/>
              <a:pathLst>
                <a:path w="2108" h="2941" extrusionOk="0">
                  <a:moveTo>
                    <a:pt x="2108" y="0"/>
                  </a:moveTo>
                  <a:lnTo>
                    <a:pt x="0" y="286"/>
                  </a:lnTo>
                  <a:lnTo>
                    <a:pt x="0" y="2941"/>
                  </a:lnTo>
                  <a:lnTo>
                    <a:pt x="2108" y="2655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6"/>
            <p:cNvSpPr/>
            <p:nvPr/>
          </p:nvSpPr>
          <p:spPr>
            <a:xfrm>
              <a:off x="6225750" y="3004300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6"/>
            <p:cNvSpPr/>
            <p:nvPr/>
          </p:nvSpPr>
          <p:spPr>
            <a:xfrm>
              <a:off x="6310875" y="2994775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6"/>
            <p:cNvSpPr/>
            <p:nvPr/>
          </p:nvSpPr>
          <p:spPr>
            <a:xfrm>
              <a:off x="5982875" y="3122475"/>
              <a:ext cx="353325" cy="90225"/>
            </a:xfrm>
            <a:custGeom>
              <a:avLst/>
              <a:gdLst/>
              <a:ahLst/>
              <a:cxnLst/>
              <a:rect l="l" t="t" r="r" b="b"/>
              <a:pathLst>
                <a:path w="14133" h="3609" extrusionOk="0">
                  <a:moveTo>
                    <a:pt x="7192" y="0"/>
                  </a:moveTo>
                  <a:cubicBezTo>
                    <a:pt x="6275" y="0"/>
                    <a:pt x="5489" y="679"/>
                    <a:pt x="5168" y="1644"/>
                  </a:cubicBezTo>
                  <a:cubicBezTo>
                    <a:pt x="4787" y="1263"/>
                    <a:pt x="4251" y="1036"/>
                    <a:pt x="3667" y="1036"/>
                  </a:cubicBezTo>
                  <a:cubicBezTo>
                    <a:pt x="2608" y="1036"/>
                    <a:pt x="1727" y="1798"/>
                    <a:pt x="1548" y="2810"/>
                  </a:cubicBezTo>
                  <a:cubicBezTo>
                    <a:pt x="1405" y="2739"/>
                    <a:pt x="1250" y="2691"/>
                    <a:pt x="1072" y="2691"/>
                  </a:cubicBezTo>
                  <a:cubicBezTo>
                    <a:pt x="536" y="2691"/>
                    <a:pt x="84" y="3084"/>
                    <a:pt x="0" y="3608"/>
                  </a:cubicBezTo>
                  <a:lnTo>
                    <a:pt x="14133" y="3608"/>
                  </a:lnTo>
                  <a:cubicBezTo>
                    <a:pt x="14133" y="3608"/>
                    <a:pt x="14133" y="3596"/>
                    <a:pt x="14133" y="3596"/>
                  </a:cubicBezTo>
                  <a:cubicBezTo>
                    <a:pt x="14133" y="2751"/>
                    <a:pt x="13454" y="2072"/>
                    <a:pt x="12609" y="2072"/>
                  </a:cubicBezTo>
                  <a:cubicBezTo>
                    <a:pt x="12395" y="2072"/>
                    <a:pt x="12192" y="2120"/>
                    <a:pt x="12002" y="2191"/>
                  </a:cubicBezTo>
                  <a:cubicBezTo>
                    <a:pt x="11752" y="1322"/>
                    <a:pt x="10954" y="667"/>
                    <a:pt x="10002" y="667"/>
                  </a:cubicBezTo>
                  <a:cubicBezTo>
                    <a:pt x="9597" y="667"/>
                    <a:pt x="9216" y="786"/>
                    <a:pt x="8906" y="989"/>
                  </a:cubicBezTo>
                  <a:cubicBezTo>
                    <a:pt x="8501" y="381"/>
                    <a:pt x="7882" y="0"/>
                    <a:pt x="71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6"/>
            <p:cNvSpPr/>
            <p:nvPr/>
          </p:nvSpPr>
          <p:spPr>
            <a:xfrm>
              <a:off x="6149550" y="3167425"/>
              <a:ext cx="285175" cy="72950"/>
            </a:xfrm>
            <a:custGeom>
              <a:avLst/>
              <a:gdLst/>
              <a:ahLst/>
              <a:cxnLst/>
              <a:rect l="l" t="t" r="r" b="b"/>
              <a:pathLst>
                <a:path w="11407" h="2918" extrusionOk="0">
                  <a:moveTo>
                    <a:pt x="5811" y="0"/>
                  </a:moveTo>
                  <a:cubicBezTo>
                    <a:pt x="5061" y="0"/>
                    <a:pt x="4430" y="560"/>
                    <a:pt x="4168" y="1334"/>
                  </a:cubicBezTo>
                  <a:cubicBezTo>
                    <a:pt x="3858" y="1024"/>
                    <a:pt x="3430" y="834"/>
                    <a:pt x="2965" y="834"/>
                  </a:cubicBezTo>
                  <a:cubicBezTo>
                    <a:pt x="2108" y="834"/>
                    <a:pt x="1394" y="1453"/>
                    <a:pt x="1251" y="2274"/>
                  </a:cubicBezTo>
                  <a:cubicBezTo>
                    <a:pt x="1132" y="2215"/>
                    <a:pt x="1013" y="2179"/>
                    <a:pt x="870" y="2179"/>
                  </a:cubicBezTo>
                  <a:cubicBezTo>
                    <a:pt x="429" y="2179"/>
                    <a:pt x="72" y="2501"/>
                    <a:pt x="1" y="2917"/>
                  </a:cubicBezTo>
                  <a:lnTo>
                    <a:pt x="11407" y="2917"/>
                  </a:lnTo>
                  <a:cubicBezTo>
                    <a:pt x="11407" y="2917"/>
                    <a:pt x="11407" y="2917"/>
                    <a:pt x="11407" y="2905"/>
                  </a:cubicBezTo>
                  <a:cubicBezTo>
                    <a:pt x="11407" y="2227"/>
                    <a:pt x="10859" y="1679"/>
                    <a:pt x="10169" y="1679"/>
                  </a:cubicBezTo>
                  <a:cubicBezTo>
                    <a:pt x="10002" y="1679"/>
                    <a:pt x="9835" y="1715"/>
                    <a:pt x="9681" y="1774"/>
                  </a:cubicBezTo>
                  <a:cubicBezTo>
                    <a:pt x="9490" y="1072"/>
                    <a:pt x="8835" y="548"/>
                    <a:pt x="8073" y="548"/>
                  </a:cubicBezTo>
                  <a:cubicBezTo>
                    <a:pt x="7740" y="548"/>
                    <a:pt x="7442" y="643"/>
                    <a:pt x="7180" y="798"/>
                  </a:cubicBezTo>
                  <a:cubicBezTo>
                    <a:pt x="6859" y="310"/>
                    <a:pt x="6371" y="0"/>
                    <a:pt x="5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6"/>
            <p:cNvSpPr/>
            <p:nvPr/>
          </p:nvSpPr>
          <p:spPr>
            <a:xfrm>
              <a:off x="3146200" y="319987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14" y="1191"/>
                    <a:pt x="8966" y="2858"/>
                  </a:cubicBezTo>
                  <a:cubicBezTo>
                    <a:pt x="8299" y="2203"/>
                    <a:pt x="7383" y="1798"/>
                    <a:pt x="6371" y="1798"/>
                  </a:cubicBezTo>
                  <a:cubicBezTo>
                    <a:pt x="4525" y="1798"/>
                    <a:pt x="3001" y="3131"/>
                    <a:pt x="2692" y="4882"/>
                  </a:cubicBezTo>
                  <a:cubicBezTo>
                    <a:pt x="2442" y="4763"/>
                    <a:pt x="2168" y="4679"/>
                    <a:pt x="1870" y="4679"/>
                  </a:cubicBezTo>
                  <a:cubicBezTo>
                    <a:pt x="929" y="4679"/>
                    <a:pt x="156" y="5358"/>
                    <a:pt x="1" y="6263"/>
                  </a:cubicBezTo>
                  <a:lnTo>
                    <a:pt x="24528" y="6263"/>
                  </a:lnTo>
                  <a:cubicBezTo>
                    <a:pt x="24528" y="6251"/>
                    <a:pt x="24528" y="6251"/>
                    <a:pt x="24528" y="6251"/>
                  </a:cubicBezTo>
                  <a:cubicBezTo>
                    <a:pt x="24528" y="4786"/>
                    <a:pt x="23337" y="3596"/>
                    <a:pt x="21873" y="3596"/>
                  </a:cubicBezTo>
                  <a:cubicBezTo>
                    <a:pt x="21503" y="3596"/>
                    <a:pt x="21146" y="3679"/>
                    <a:pt x="20825" y="3810"/>
                  </a:cubicBezTo>
                  <a:cubicBezTo>
                    <a:pt x="20396" y="2286"/>
                    <a:pt x="19003" y="1167"/>
                    <a:pt x="17348" y="1167"/>
                  </a:cubicBezTo>
                  <a:cubicBezTo>
                    <a:pt x="16646" y="1167"/>
                    <a:pt x="16003" y="1369"/>
                    <a:pt x="15443" y="1715"/>
                  </a:cubicBezTo>
                  <a:cubicBezTo>
                    <a:pt x="14753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6"/>
            <p:cNvSpPr/>
            <p:nvPr/>
          </p:nvSpPr>
          <p:spPr>
            <a:xfrm>
              <a:off x="3404875" y="2910250"/>
              <a:ext cx="130975" cy="175050"/>
            </a:xfrm>
            <a:custGeom>
              <a:avLst/>
              <a:gdLst/>
              <a:ahLst/>
              <a:cxnLst/>
              <a:rect l="l" t="t" r="r" b="b"/>
              <a:pathLst>
                <a:path w="5239" h="7002" extrusionOk="0">
                  <a:moveTo>
                    <a:pt x="5239" y="0"/>
                  </a:moveTo>
                  <a:lnTo>
                    <a:pt x="0" y="7001"/>
                  </a:lnTo>
                  <a:lnTo>
                    <a:pt x="4906" y="687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6"/>
            <p:cNvSpPr/>
            <p:nvPr/>
          </p:nvSpPr>
          <p:spPr>
            <a:xfrm>
              <a:off x="3434050" y="2910250"/>
              <a:ext cx="199150" cy="529850"/>
            </a:xfrm>
            <a:custGeom>
              <a:avLst/>
              <a:gdLst/>
              <a:ahLst/>
              <a:cxnLst/>
              <a:rect l="l" t="t" r="r" b="b"/>
              <a:pathLst>
                <a:path w="7966" h="21194" extrusionOk="0">
                  <a:moveTo>
                    <a:pt x="4072" y="0"/>
                  </a:moveTo>
                  <a:lnTo>
                    <a:pt x="0" y="6799"/>
                  </a:lnTo>
                  <a:lnTo>
                    <a:pt x="0" y="17598"/>
                  </a:lnTo>
                  <a:lnTo>
                    <a:pt x="7965" y="21193"/>
                  </a:lnTo>
                  <a:lnTo>
                    <a:pt x="7965" y="8990"/>
                  </a:lnTo>
                  <a:lnTo>
                    <a:pt x="40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6"/>
            <p:cNvSpPr/>
            <p:nvPr/>
          </p:nvSpPr>
          <p:spPr>
            <a:xfrm>
              <a:off x="3535850" y="2910250"/>
              <a:ext cx="705750" cy="244700"/>
            </a:xfrm>
            <a:custGeom>
              <a:avLst/>
              <a:gdLst/>
              <a:ahLst/>
              <a:cxnLst/>
              <a:rect l="l" t="t" r="r" b="b"/>
              <a:pathLst>
                <a:path w="28230" h="9788" extrusionOk="0">
                  <a:moveTo>
                    <a:pt x="0" y="0"/>
                  </a:moveTo>
                  <a:lnTo>
                    <a:pt x="3858" y="9787"/>
                  </a:lnTo>
                  <a:lnTo>
                    <a:pt x="28230" y="7227"/>
                  </a:lnTo>
                  <a:lnTo>
                    <a:pt x="28230" y="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6"/>
            <p:cNvSpPr/>
            <p:nvPr/>
          </p:nvSpPr>
          <p:spPr>
            <a:xfrm>
              <a:off x="3747475" y="320195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1" y="0"/>
                  </a:moveTo>
                  <a:lnTo>
                    <a:pt x="0" y="274"/>
                  </a:lnTo>
                  <a:lnTo>
                    <a:pt x="0" y="4787"/>
                  </a:lnTo>
                  <a:lnTo>
                    <a:pt x="2941" y="444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6"/>
            <p:cNvSpPr/>
            <p:nvPr/>
          </p:nvSpPr>
          <p:spPr>
            <a:xfrm>
              <a:off x="3881725" y="3192125"/>
              <a:ext cx="73525" cy="216425"/>
            </a:xfrm>
            <a:custGeom>
              <a:avLst/>
              <a:gdLst/>
              <a:ahLst/>
              <a:cxnLst/>
              <a:rect l="l" t="t" r="r" b="b"/>
              <a:pathLst>
                <a:path w="2941" h="8657" extrusionOk="0">
                  <a:moveTo>
                    <a:pt x="2941" y="1"/>
                  </a:moveTo>
                  <a:lnTo>
                    <a:pt x="0" y="274"/>
                  </a:lnTo>
                  <a:lnTo>
                    <a:pt x="0" y="8656"/>
                  </a:lnTo>
                  <a:lnTo>
                    <a:pt x="2941" y="8299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6"/>
            <p:cNvSpPr/>
            <p:nvPr/>
          </p:nvSpPr>
          <p:spPr>
            <a:xfrm>
              <a:off x="4015950" y="318230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2" y="1"/>
                  </a:moveTo>
                  <a:lnTo>
                    <a:pt x="1" y="286"/>
                  </a:lnTo>
                  <a:lnTo>
                    <a:pt x="1" y="4787"/>
                  </a:lnTo>
                  <a:lnTo>
                    <a:pt x="2942" y="4442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6"/>
            <p:cNvSpPr/>
            <p:nvPr/>
          </p:nvSpPr>
          <p:spPr>
            <a:xfrm>
              <a:off x="3487925" y="3140925"/>
              <a:ext cx="63425" cy="111050"/>
            </a:xfrm>
            <a:custGeom>
              <a:avLst/>
              <a:gdLst/>
              <a:ahLst/>
              <a:cxnLst/>
              <a:rect l="l" t="t" r="r" b="b"/>
              <a:pathLst>
                <a:path w="2537" h="4442" extrusionOk="0">
                  <a:moveTo>
                    <a:pt x="0" y="1"/>
                  </a:moveTo>
                  <a:lnTo>
                    <a:pt x="0" y="4049"/>
                  </a:lnTo>
                  <a:lnTo>
                    <a:pt x="2536" y="4442"/>
                  </a:lnTo>
                  <a:lnTo>
                    <a:pt x="2536" y="3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6"/>
            <p:cNvSpPr/>
            <p:nvPr/>
          </p:nvSpPr>
          <p:spPr>
            <a:xfrm>
              <a:off x="3535850" y="2866200"/>
              <a:ext cx="705750" cy="274750"/>
            </a:xfrm>
            <a:custGeom>
              <a:avLst/>
              <a:gdLst/>
              <a:ahLst/>
              <a:cxnLst/>
              <a:rect l="l" t="t" r="r" b="b"/>
              <a:pathLst>
                <a:path w="28230" h="10990" extrusionOk="0">
                  <a:moveTo>
                    <a:pt x="22253" y="0"/>
                  </a:moveTo>
                  <a:lnTo>
                    <a:pt x="0" y="1762"/>
                  </a:lnTo>
                  <a:lnTo>
                    <a:pt x="3893" y="10990"/>
                  </a:lnTo>
                  <a:lnTo>
                    <a:pt x="28230" y="8632"/>
                  </a:lnTo>
                  <a:lnTo>
                    <a:pt x="22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6"/>
            <p:cNvSpPr/>
            <p:nvPr/>
          </p:nvSpPr>
          <p:spPr>
            <a:xfrm>
              <a:off x="4027275" y="323082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25" y="1191"/>
                    <a:pt x="8966" y="2858"/>
                  </a:cubicBezTo>
                  <a:cubicBezTo>
                    <a:pt x="8299" y="2203"/>
                    <a:pt x="7382" y="1798"/>
                    <a:pt x="6370" y="1798"/>
                  </a:cubicBezTo>
                  <a:cubicBezTo>
                    <a:pt x="4525" y="1798"/>
                    <a:pt x="3001" y="3132"/>
                    <a:pt x="2703" y="4882"/>
                  </a:cubicBezTo>
                  <a:cubicBezTo>
                    <a:pt x="2441" y="4763"/>
                    <a:pt x="2167" y="4679"/>
                    <a:pt x="1870" y="4679"/>
                  </a:cubicBezTo>
                  <a:cubicBezTo>
                    <a:pt x="929" y="4679"/>
                    <a:pt x="155" y="5358"/>
                    <a:pt x="0" y="6263"/>
                  </a:cubicBezTo>
                  <a:lnTo>
                    <a:pt x="24527" y="6263"/>
                  </a:lnTo>
                  <a:cubicBezTo>
                    <a:pt x="24527" y="6251"/>
                    <a:pt x="24527" y="6251"/>
                    <a:pt x="24527" y="6251"/>
                  </a:cubicBezTo>
                  <a:cubicBezTo>
                    <a:pt x="24527" y="4787"/>
                    <a:pt x="23336" y="3596"/>
                    <a:pt x="21872" y="3596"/>
                  </a:cubicBezTo>
                  <a:cubicBezTo>
                    <a:pt x="21503" y="3596"/>
                    <a:pt x="21146" y="3679"/>
                    <a:pt x="20824" y="3810"/>
                  </a:cubicBezTo>
                  <a:cubicBezTo>
                    <a:pt x="20408" y="2286"/>
                    <a:pt x="19015" y="1167"/>
                    <a:pt x="17348" y="1167"/>
                  </a:cubicBezTo>
                  <a:cubicBezTo>
                    <a:pt x="16645" y="1167"/>
                    <a:pt x="16002" y="1370"/>
                    <a:pt x="15443" y="1715"/>
                  </a:cubicBezTo>
                  <a:cubicBezTo>
                    <a:pt x="14752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6"/>
            <p:cNvSpPr/>
            <p:nvPr/>
          </p:nvSpPr>
          <p:spPr>
            <a:xfrm>
              <a:off x="4027275" y="3332625"/>
              <a:ext cx="386075" cy="98550"/>
            </a:xfrm>
            <a:custGeom>
              <a:avLst/>
              <a:gdLst/>
              <a:ahLst/>
              <a:cxnLst/>
              <a:rect l="l" t="t" r="r" b="b"/>
              <a:pathLst>
                <a:path w="15443" h="3942" extrusionOk="0">
                  <a:moveTo>
                    <a:pt x="7858" y="0"/>
                  </a:moveTo>
                  <a:cubicBezTo>
                    <a:pt x="6858" y="0"/>
                    <a:pt x="5989" y="750"/>
                    <a:pt x="5644" y="1798"/>
                  </a:cubicBezTo>
                  <a:cubicBezTo>
                    <a:pt x="5227" y="1393"/>
                    <a:pt x="4644" y="1131"/>
                    <a:pt x="4013" y="1131"/>
                  </a:cubicBezTo>
                  <a:cubicBezTo>
                    <a:pt x="2846" y="1131"/>
                    <a:pt x="1893" y="1977"/>
                    <a:pt x="1703" y="3072"/>
                  </a:cubicBezTo>
                  <a:cubicBezTo>
                    <a:pt x="1536" y="3001"/>
                    <a:pt x="1369" y="2953"/>
                    <a:pt x="1179" y="2953"/>
                  </a:cubicBezTo>
                  <a:cubicBezTo>
                    <a:pt x="584" y="2953"/>
                    <a:pt x="95" y="3382"/>
                    <a:pt x="0" y="3941"/>
                  </a:cubicBezTo>
                  <a:lnTo>
                    <a:pt x="15443" y="3941"/>
                  </a:lnTo>
                  <a:cubicBezTo>
                    <a:pt x="15443" y="3013"/>
                    <a:pt x="14693" y="2262"/>
                    <a:pt x="13776" y="2262"/>
                  </a:cubicBezTo>
                  <a:cubicBezTo>
                    <a:pt x="13538" y="2262"/>
                    <a:pt x="13311" y="2310"/>
                    <a:pt x="13121" y="2405"/>
                  </a:cubicBezTo>
                  <a:cubicBezTo>
                    <a:pt x="12847" y="1441"/>
                    <a:pt x="11966" y="738"/>
                    <a:pt x="10930" y="738"/>
                  </a:cubicBezTo>
                  <a:cubicBezTo>
                    <a:pt x="10490" y="738"/>
                    <a:pt x="10073" y="869"/>
                    <a:pt x="9728" y="1084"/>
                  </a:cubicBezTo>
                  <a:cubicBezTo>
                    <a:pt x="9287" y="429"/>
                    <a:pt x="8620" y="0"/>
                    <a:pt x="7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6"/>
            <p:cNvSpPr/>
            <p:nvPr/>
          </p:nvSpPr>
          <p:spPr>
            <a:xfrm>
              <a:off x="6480550" y="1938400"/>
              <a:ext cx="32175" cy="1017700"/>
            </a:xfrm>
            <a:custGeom>
              <a:avLst/>
              <a:gdLst/>
              <a:ahLst/>
              <a:cxnLst/>
              <a:rect l="l" t="t" r="r" b="b"/>
              <a:pathLst>
                <a:path w="1287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1286" y="40708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6"/>
            <p:cNvSpPr/>
            <p:nvPr/>
          </p:nvSpPr>
          <p:spPr>
            <a:xfrm>
              <a:off x="6502575" y="1938400"/>
              <a:ext cx="10150" cy="1017700"/>
            </a:xfrm>
            <a:custGeom>
              <a:avLst/>
              <a:gdLst/>
              <a:ahLst/>
              <a:cxnLst/>
              <a:rect l="l" t="t" r="r" b="b"/>
              <a:pathLst>
                <a:path w="406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405" y="4070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6"/>
            <p:cNvSpPr/>
            <p:nvPr/>
          </p:nvSpPr>
          <p:spPr>
            <a:xfrm>
              <a:off x="644900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51" y="0"/>
                  </a:moveTo>
                  <a:lnTo>
                    <a:pt x="0" y="16788"/>
                  </a:lnTo>
                  <a:lnTo>
                    <a:pt x="1751" y="18907"/>
                  </a:lnTo>
                  <a:lnTo>
                    <a:pt x="3596" y="16407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6"/>
            <p:cNvSpPr/>
            <p:nvPr/>
          </p:nvSpPr>
          <p:spPr>
            <a:xfrm>
              <a:off x="6490975" y="1902675"/>
              <a:ext cx="469425" cy="139925"/>
            </a:xfrm>
            <a:custGeom>
              <a:avLst/>
              <a:gdLst/>
              <a:ahLst/>
              <a:cxnLst/>
              <a:rect l="l" t="t" r="r" b="b"/>
              <a:pathLst>
                <a:path w="18777" h="5597" extrusionOk="0">
                  <a:moveTo>
                    <a:pt x="2405" y="1"/>
                  </a:moveTo>
                  <a:lnTo>
                    <a:pt x="0" y="1346"/>
                  </a:lnTo>
                  <a:lnTo>
                    <a:pt x="2131" y="3620"/>
                  </a:lnTo>
                  <a:lnTo>
                    <a:pt x="18443" y="5597"/>
                  </a:lnTo>
                  <a:lnTo>
                    <a:pt x="18776" y="3799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6"/>
            <p:cNvSpPr/>
            <p:nvPr/>
          </p:nvSpPr>
          <p:spPr>
            <a:xfrm>
              <a:off x="644275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62" y="0"/>
                  </a:moveTo>
                  <a:lnTo>
                    <a:pt x="0" y="16788"/>
                  </a:lnTo>
                  <a:lnTo>
                    <a:pt x="1763" y="18907"/>
                  </a:lnTo>
                  <a:lnTo>
                    <a:pt x="3596" y="16407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6"/>
            <p:cNvSpPr/>
            <p:nvPr/>
          </p:nvSpPr>
          <p:spPr>
            <a:xfrm>
              <a:off x="6490975" y="1894050"/>
              <a:ext cx="469425" cy="139625"/>
            </a:xfrm>
            <a:custGeom>
              <a:avLst/>
              <a:gdLst/>
              <a:ahLst/>
              <a:cxnLst/>
              <a:rect l="l" t="t" r="r" b="b"/>
              <a:pathLst>
                <a:path w="18777" h="5585" extrusionOk="0">
                  <a:moveTo>
                    <a:pt x="2405" y="0"/>
                  </a:moveTo>
                  <a:lnTo>
                    <a:pt x="0" y="1346"/>
                  </a:lnTo>
                  <a:lnTo>
                    <a:pt x="2131" y="3608"/>
                  </a:lnTo>
                  <a:lnTo>
                    <a:pt x="18443" y="5584"/>
                  </a:lnTo>
                  <a:lnTo>
                    <a:pt x="18776" y="3799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6"/>
            <p:cNvSpPr/>
            <p:nvPr/>
          </p:nvSpPr>
          <p:spPr>
            <a:xfrm>
              <a:off x="6070375" y="1919650"/>
              <a:ext cx="421800" cy="263750"/>
            </a:xfrm>
            <a:custGeom>
              <a:avLst/>
              <a:gdLst/>
              <a:ahLst/>
              <a:cxnLst/>
              <a:rect l="l" t="t" r="r" b="b"/>
              <a:pathLst>
                <a:path w="16872" h="10550" extrusionOk="0">
                  <a:moveTo>
                    <a:pt x="13788" y="0"/>
                  </a:moveTo>
                  <a:lnTo>
                    <a:pt x="1" y="8966"/>
                  </a:lnTo>
                  <a:lnTo>
                    <a:pt x="906" y="10549"/>
                  </a:lnTo>
                  <a:lnTo>
                    <a:pt x="15896" y="2953"/>
                  </a:lnTo>
                  <a:lnTo>
                    <a:pt x="16872" y="381"/>
                  </a:lnTo>
                  <a:lnTo>
                    <a:pt x="137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6"/>
            <p:cNvSpPr/>
            <p:nvPr/>
          </p:nvSpPr>
          <p:spPr>
            <a:xfrm>
              <a:off x="6066225" y="1911025"/>
              <a:ext cx="421500" cy="263750"/>
            </a:xfrm>
            <a:custGeom>
              <a:avLst/>
              <a:gdLst/>
              <a:ahLst/>
              <a:cxnLst/>
              <a:rect l="l" t="t" r="r" b="b"/>
              <a:pathLst>
                <a:path w="16860" h="10550" extrusionOk="0">
                  <a:moveTo>
                    <a:pt x="13776" y="0"/>
                  </a:moveTo>
                  <a:lnTo>
                    <a:pt x="0" y="8966"/>
                  </a:lnTo>
                  <a:lnTo>
                    <a:pt x="893" y="10549"/>
                  </a:lnTo>
                  <a:lnTo>
                    <a:pt x="15883" y="2941"/>
                  </a:lnTo>
                  <a:lnTo>
                    <a:pt x="16859" y="369"/>
                  </a:lnTo>
                  <a:lnTo>
                    <a:pt x="137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6"/>
            <p:cNvSpPr/>
            <p:nvPr/>
          </p:nvSpPr>
          <p:spPr>
            <a:xfrm>
              <a:off x="6445725" y="1872925"/>
              <a:ext cx="90800" cy="90800"/>
            </a:xfrm>
            <a:custGeom>
              <a:avLst/>
              <a:gdLst/>
              <a:ahLst/>
              <a:cxnLst/>
              <a:rect l="l" t="t" r="r" b="b"/>
              <a:pathLst>
                <a:path w="3632" h="3632" extrusionOk="0">
                  <a:moveTo>
                    <a:pt x="1810" y="0"/>
                  </a:moveTo>
                  <a:cubicBezTo>
                    <a:pt x="810" y="0"/>
                    <a:pt x="1" y="810"/>
                    <a:pt x="1" y="1822"/>
                  </a:cubicBezTo>
                  <a:cubicBezTo>
                    <a:pt x="1" y="2822"/>
                    <a:pt x="810" y="3632"/>
                    <a:pt x="1810" y="3632"/>
                  </a:cubicBezTo>
                  <a:cubicBezTo>
                    <a:pt x="2822" y="3632"/>
                    <a:pt x="3632" y="2822"/>
                    <a:pt x="3632" y="1822"/>
                  </a:cubicBezTo>
                  <a:cubicBezTo>
                    <a:pt x="3632" y="810"/>
                    <a:pt x="2822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6"/>
            <p:cNvSpPr/>
            <p:nvPr/>
          </p:nvSpPr>
          <p:spPr>
            <a:xfrm>
              <a:off x="4370175" y="2501850"/>
              <a:ext cx="16975" cy="535525"/>
            </a:xfrm>
            <a:custGeom>
              <a:avLst/>
              <a:gdLst/>
              <a:ahLst/>
              <a:cxnLst/>
              <a:rect l="l" t="t" r="r" b="b"/>
              <a:pathLst>
                <a:path w="679" h="21421" extrusionOk="0">
                  <a:moveTo>
                    <a:pt x="0" y="1"/>
                  </a:moveTo>
                  <a:lnTo>
                    <a:pt x="0" y="21420"/>
                  </a:lnTo>
                  <a:lnTo>
                    <a:pt x="679" y="21420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6"/>
            <p:cNvSpPr/>
            <p:nvPr/>
          </p:nvSpPr>
          <p:spPr>
            <a:xfrm>
              <a:off x="4381775" y="2501850"/>
              <a:ext cx="5375" cy="535525"/>
            </a:xfrm>
            <a:custGeom>
              <a:avLst/>
              <a:gdLst/>
              <a:ahLst/>
              <a:cxnLst/>
              <a:rect l="l" t="t" r="r" b="b"/>
              <a:pathLst>
                <a:path w="215" h="21421" extrusionOk="0">
                  <a:moveTo>
                    <a:pt x="1" y="1"/>
                  </a:moveTo>
                  <a:lnTo>
                    <a:pt x="1" y="21420"/>
                  </a:lnTo>
                  <a:lnTo>
                    <a:pt x="215" y="214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6"/>
            <p:cNvSpPr/>
            <p:nvPr/>
          </p:nvSpPr>
          <p:spPr>
            <a:xfrm>
              <a:off x="4364800" y="2250950"/>
              <a:ext cx="105400" cy="238725"/>
            </a:xfrm>
            <a:custGeom>
              <a:avLst/>
              <a:gdLst/>
              <a:ahLst/>
              <a:cxnLst/>
              <a:rect l="l" t="t" r="r" b="b"/>
              <a:pathLst>
                <a:path w="4216" h="9549" extrusionOk="0">
                  <a:moveTo>
                    <a:pt x="3311" y="0"/>
                  </a:moveTo>
                  <a:lnTo>
                    <a:pt x="1" y="8192"/>
                  </a:lnTo>
                  <a:lnTo>
                    <a:pt x="501" y="9549"/>
                  </a:lnTo>
                  <a:lnTo>
                    <a:pt x="1846" y="8632"/>
                  </a:lnTo>
                  <a:lnTo>
                    <a:pt x="4216" y="310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6"/>
            <p:cNvSpPr/>
            <p:nvPr/>
          </p:nvSpPr>
          <p:spPr>
            <a:xfrm>
              <a:off x="4371950" y="2495900"/>
              <a:ext cx="222075" cy="139325"/>
            </a:xfrm>
            <a:custGeom>
              <a:avLst/>
              <a:gdLst/>
              <a:ahLst/>
              <a:cxnLst/>
              <a:rect l="l" t="t" r="r" b="b"/>
              <a:pathLst>
                <a:path w="8883" h="5573" extrusionOk="0">
                  <a:moveTo>
                    <a:pt x="1429" y="1"/>
                  </a:moveTo>
                  <a:lnTo>
                    <a:pt x="1" y="239"/>
                  </a:lnTo>
                  <a:lnTo>
                    <a:pt x="656" y="1739"/>
                  </a:lnTo>
                  <a:lnTo>
                    <a:pt x="8406" y="5573"/>
                  </a:lnTo>
                  <a:lnTo>
                    <a:pt x="8883" y="475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6"/>
            <p:cNvSpPr/>
            <p:nvPr/>
          </p:nvSpPr>
          <p:spPr>
            <a:xfrm>
              <a:off x="4361525" y="2249750"/>
              <a:ext cx="105700" cy="239050"/>
            </a:xfrm>
            <a:custGeom>
              <a:avLst/>
              <a:gdLst/>
              <a:ahLst/>
              <a:cxnLst/>
              <a:rect l="l" t="t" r="r" b="b"/>
              <a:pathLst>
                <a:path w="4228" h="9562" extrusionOk="0">
                  <a:moveTo>
                    <a:pt x="3323" y="0"/>
                  </a:moveTo>
                  <a:lnTo>
                    <a:pt x="1" y="8204"/>
                  </a:lnTo>
                  <a:lnTo>
                    <a:pt x="513" y="9561"/>
                  </a:lnTo>
                  <a:lnTo>
                    <a:pt x="1858" y="8632"/>
                  </a:lnTo>
                  <a:lnTo>
                    <a:pt x="4228" y="32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6"/>
            <p:cNvSpPr/>
            <p:nvPr/>
          </p:nvSpPr>
          <p:spPr>
            <a:xfrm>
              <a:off x="4373450" y="2491450"/>
              <a:ext cx="222075" cy="139625"/>
            </a:xfrm>
            <a:custGeom>
              <a:avLst/>
              <a:gdLst/>
              <a:ahLst/>
              <a:cxnLst/>
              <a:rect l="l" t="t" r="r" b="b"/>
              <a:pathLst>
                <a:path w="8883" h="5585" extrusionOk="0">
                  <a:moveTo>
                    <a:pt x="1429" y="0"/>
                  </a:moveTo>
                  <a:lnTo>
                    <a:pt x="0" y="250"/>
                  </a:lnTo>
                  <a:lnTo>
                    <a:pt x="655" y="1739"/>
                  </a:lnTo>
                  <a:lnTo>
                    <a:pt x="8406" y="5584"/>
                  </a:lnTo>
                  <a:lnTo>
                    <a:pt x="8882" y="4751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6"/>
            <p:cNvSpPr/>
            <p:nvPr/>
          </p:nvSpPr>
          <p:spPr>
            <a:xfrm>
              <a:off x="4126975" y="2480425"/>
              <a:ext cx="246800" cy="74450"/>
            </a:xfrm>
            <a:custGeom>
              <a:avLst/>
              <a:gdLst/>
              <a:ahLst/>
              <a:cxnLst/>
              <a:rect l="l" t="t" r="r" b="b"/>
              <a:pathLst>
                <a:path w="9872" h="2978" extrusionOk="0">
                  <a:moveTo>
                    <a:pt x="8407" y="1"/>
                  </a:moveTo>
                  <a:lnTo>
                    <a:pt x="1" y="2037"/>
                  </a:lnTo>
                  <a:lnTo>
                    <a:pt x="168" y="2977"/>
                  </a:lnTo>
                  <a:lnTo>
                    <a:pt x="8942" y="1834"/>
                  </a:lnTo>
                  <a:lnTo>
                    <a:pt x="9871" y="727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6"/>
            <p:cNvSpPr/>
            <p:nvPr/>
          </p:nvSpPr>
          <p:spPr>
            <a:xfrm>
              <a:off x="4126400" y="2475375"/>
              <a:ext cx="246775" cy="74425"/>
            </a:xfrm>
            <a:custGeom>
              <a:avLst/>
              <a:gdLst/>
              <a:ahLst/>
              <a:cxnLst/>
              <a:rect l="l" t="t" r="r" b="b"/>
              <a:pathLst>
                <a:path w="9871" h="2977" extrusionOk="0">
                  <a:moveTo>
                    <a:pt x="8406" y="0"/>
                  </a:moveTo>
                  <a:lnTo>
                    <a:pt x="0" y="2036"/>
                  </a:lnTo>
                  <a:lnTo>
                    <a:pt x="167" y="2977"/>
                  </a:lnTo>
                  <a:lnTo>
                    <a:pt x="8930" y="1822"/>
                  </a:lnTo>
                  <a:lnTo>
                    <a:pt x="9870" y="727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6"/>
            <p:cNvSpPr/>
            <p:nvPr/>
          </p:nvSpPr>
          <p:spPr>
            <a:xfrm>
              <a:off x="4351125" y="2469125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489" y="1917"/>
                    <a:pt x="1917" y="1489"/>
                    <a:pt x="1917" y="953"/>
                  </a:cubicBezTo>
                  <a:cubicBezTo>
                    <a:pt x="1917" y="429"/>
                    <a:pt x="1489" y="0"/>
                    <a:pt x="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6"/>
            <p:cNvSpPr/>
            <p:nvPr/>
          </p:nvSpPr>
          <p:spPr>
            <a:xfrm>
              <a:off x="5916800" y="2292325"/>
              <a:ext cx="11625" cy="365225"/>
            </a:xfrm>
            <a:custGeom>
              <a:avLst/>
              <a:gdLst/>
              <a:ahLst/>
              <a:cxnLst/>
              <a:rect l="l" t="t" r="r" b="b"/>
              <a:pathLst>
                <a:path w="465" h="14609" extrusionOk="0">
                  <a:moveTo>
                    <a:pt x="0" y="0"/>
                  </a:moveTo>
                  <a:lnTo>
                    <a:pt x="0" y="14609"/>
                  </a:lnTo>
                  <a:lnTo>
                    <a:pt x="464" y="1460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6"/>
            <p:cNvSpPr/>
            <p:nvPr/>
          </p:nvSpPr>
          <p:spPr>
            <a:xfrm>
              <a:off x="5924525" y="2292325"/>
              <a:ext cx="3900" cy="365225"/>
            </a:xfrm>
            <a:custGeom>
              <a:avLst/>
              <a:gdLst/>
              <a:ahLst/>
              <a:cxnLst/>
              <a:rect l="l" t="t" r="r" b="b"/>
              <a:pathLst>
                <a:path w="156" h="14609" extrusionOk="0">
                  <a:moveTo>
                    <a:pt x="1" y="0"/>
                  </a:moveTo>
                  <a:lnTo>
                    <a:pt x="1" y="14609"/>
                  </a:lnTo>
                  <a:lnTo>
                    <a:pt x="155" y="1460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6"/>
            <p:cNvSpPr/>
            <p:nvPr/>
          </p:nvSpPr>
          <p:spPr>
            <a:xfrm>
              <a:off x="5912925" y="2120875"/>
              <a:ext cx="72050" cy="163125"/>
            </a:xfrm>
            <a:custGeom>
              <a:avLst/>
              <a:gdLst/>
              <a:ahLst/>
              <a:cxnLst/>
              <a:rect l="l" t="t" r="r" b="b"/>
              <a:pathLst>
                <a:path w="2882" h="6525" extrusionOk="0">
                  <a:moveTo>
                    <a:pt x="2263" y="0"/>
                  </a:moveTo>
                  <a:lnTo>
                    <a:pt x="0" y="5596"/>
                  </a:lnTo>
                  <a:lnTo>
                    <a:pt x="346" y="6525"/>
                  </a:lnTo>
                  <a:lnTo>
                    <a:pt x="1274" y="5894"/>
                  </a:lnTo>
                  <a:lnTo>
                    <a:pt x="2882" y="214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6"/>
            <p:cNvSpPr/>
            <p:nvPr/>
          </p:nvSpPr>
          <p:spPr>
            <a:xfrm>
              <a:off x="5917975" y="2288150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1" y="167"/>
                  </a:lnTo>
                  <a:lnTo>
                    <a:pt x="453" y="1191"/>
                  </a:lnTo>
                  <a:lnTo>
                    <a:pt x="5740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6"/>
            <p:cNvSpPr/>
            <p:nvPr/>
          </p:nvSpPr>
          <p:spPr>
            <a:xfrm>
              <a:off x="5910825" y="2120275"/>
              <a:ext cx="72075" cy="162825"/>
            </a:xfrm>
            <a:custGeom>
              <a:avLst/>
              <a:gdLst/>
              <a:ahLst/>
              <a:cxnLst/>
              <a:rect l="l" t="t" r="r" b="b"/>
              <a:pathLst>
                <a:path w="2883" h="6513" extrusionOk="0">
                  <a:moveTo>
                    <a:pt x="2263" y="0"/>
                  </a:moveTo>
                  <a:lnTo>
                    <a:pt x="1" y="5596"/>
                  </a:lnTo>
                  <a:lnTo>
                    <a:pt x="346" y="6513"/>
                  </a:lnTo>
                  <a:lnTo>
                    <a:pt x="1275" y="5894"/>
                  </a:lnTo>
                  <a:lnTo>
                    <a:pt x="2882" y="215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6"/>
            <p:cNvSpPr/>
            <p:nvPr/>
          </p:nvSpPr>
          <p:spPr>
            <a:xfrm>
              <a:off x="5918875" y="2285175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0" y="167"/>
                  </a:lnTo>
                  <a:lnTo>
                    <a:pt x="453" y="1191"/>
                  </a:lnTo>
                  <a:lnTo>
                    <a:pt x="5739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6"/>
            <p:cNvSpPr/>
            <p:nvPr/>
          </p:nvSpPr>
          <p:spPr>
            <a:xfrm>
              <a:off x="5750700" y="2277725"/>
              <a:ext cx="168500" cy="50625"/>
            </a:xfrm>
            <a:custGeom>
              <a:avLst/>
              <a:gdLst/>
              <a:ahLst/>
              <a:cxnLst/>
              <a:rect l="l" t="t" r="r" b="b"/>
              <a:pathLst>
                <a:path w="6740" h="2025" extrusionOk="0">
                  <a:moveTo>
                    <a:pt x="5739" y="1"/>
                  </a:moveTo>
                  <a:lnTo>
                    <a:pt x="0" y="1382"/>
                  </a:lnTo>
                  <a:lnTo>
                    <a:pt x="119" y="2025"/>
                  </a:lnTo>
                  <a:lnTo>
                    <a:pt x="6096" y="1239"/>
                  </a:lnTo>
                  <a:lnTo>
                    <a:pt x="6739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6"/>
            <p:cNvSpPr/>
            <p:nvPr/>
          </p:nvSpPr>
          <p:spPr>
            <a:xfrm>
              <a:off x="5750400" y="2274150"/>
              <a:ext cx="168200" cy="50625"/>
            </a:xfrm>
            <a:custGeom>
              <a:avLst/>
              <a:gdLst/>
              <a:ahLst/>
              <a:cxnLst/>
              <a:rect l="l" t="t" r="r" b="b"/>
              <a:pathLst>
                <a:path w="6728" h="2025" extrusionOk="0">
                  <a:moveTo>
                    <a:pt x="5739" y="1"/>
                  </a:moveTo>
                  <a:lnTo>
                    <a:pt x="1" y="1382"/>
                  </a:lnTo>
                  <a:lnTo>
                    <a:pt x="108" y="2025"/>
                  </a:lnTo>
                  <a:lnTo>
                    <a:pt x="6097" y="1251"/>
                  </a:lnTo>
                  <a:lnTo>
                    <a:pt x="6728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6"/>
            <p:cNvSpPr/>
            <p:nvPr/>
          </p:nvSpPr>
          <p:spPr>
            <a:xfrm>
              <a:off x="5903700" y="2270000"/>
              <a:ext cx="32750" cy="32450"/>
            </a:xfrm>
            <a:custGeom>
              <a:avLst/>
              <a:gdLst/>
              <a:ahLst/>
              <a:cxnLst/>
              <a:rect l="l" t="t" r="r" b="b"/>
              <a:pathLst>
                <a:path w="1310" h="1298" extrusionOk="0">
                  <a:moveTo>
                    <a:pt x="655" y="0"/>
                  </a:moveTo>
                  <a:cubicBezTo>
                    <a:pt x="298" y="0"/>
                    <a:pt x="0" y="286"/>
                    <a:pt x="0" y="643"/>
                  </a:cubicBezTo>
                  <a:cubicBezTo>
                    <a:pt x="0" y="1012"/>
                    <a:pt x="298" y="1298"/>
                    <a:pt x="655" y="1298"/>
                  </a:cubicBezTo>
                  <a:cubicBezTo>
                    <a:pt x="1012" y="1298"/>
                    <a:pt x="1310" y="1012"/>
                    <a:pt x="1310" y="643"/>
                  </a:cubicBezTo>
                  <a:cubicBezTo>
                    <a:pt x="1310" y="286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6"/>
            <p:cNvSpPr/>
            <p:nvPr/>
          </p:nvSpPr>
          <p:spPr>
            <a:xfrm>
              <a:off x="5400050" y="2039600"/>
              <a:ext cx="23250" cy="728700"/>
            </a:xfrm>
            <a:custGeom>
              <a:avLst/>
              <a:gdLst/>
              <a:ahLst/>
              <a:cxnLst/>
              <a:rect l="l" t="t" r="r" b="b"/>
              <a:pathLst>
                <a:path w="930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930" y="29147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6"/>
            <p:cNvSpPr/>
            <p:nvPr/>
          </p:nvSpPr>
          <p:spPr>
            <a:xfrm>
              <a:off x="5417847" y="2039600"/>
              <a:ext cx="7475" cy="728700"/>
            </a:xfrm>
            <a:custGeom>
              <a:avLst/>
              <a:gdLst/>
              <a:ahLst/>
              <a:cxnLst/>
              <a:rect l="l" t="t" r="r" b="b"/>
              <a:pathLst>
                <a:path w="299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299" y="29147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6"/>
            <p:cNvSpPr/>
            <p:nvPr/>
          </p:nvSpPr>
          <p:spPr>
            <a:xfrm>
              <a:off x="5198250" y="1783325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0"/>
                  </a:moveTo>
                  <a:lnTo>
                    <a:pt x="0" y="762"/>
                  </a:lnTo>
                  <a:lnTo>
                    <a:pt x="6596" y="10835"/>
                  </a:lnTo>
                  <a:lnTo>
                    <a:pt x="8501" y="11323"/>
                  </a:lnTo>
                  <a:lnTo>
                    <a:pt x="8525" y="909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6"/>
            <p:cNvSpPr/>
            <p:nvPr/>
          </p:nvSpPr>
          <p:spPr>
            <a:xfrm>
              <a:off x="5420300" y="1920850"/>
              <a:ext cx="312275" cy="171750"/>
            </a:xfrm>
            <a:custGeom>
              <a:avLst/>
              <a:gdLst/>
              <a:ahLst/>
              <a:cxnLst/>
              <a:rect l="l" t="t" r="r" b="b"/>
              <a:pathLst>
                <a:path w="12491" h="6870" extrusionOk="0">
                  <a:moveTo>
                    <a:pt x="11931" y="0"/>
                  </a:moveTo>
                  <a:lnTo>
                    <a:pt x="834" y="4655"/>
                  </a:lnTo>
                  <a:lnTo>
                    <a:pt x="0" y="6441"/>
                  </a:lnTo>
                  <a:lnTo>
                    <a:pt x="2191" y="6870"/>
                  </a:lnTo>
                  <a:lnTo>
                    <a:pt x="12490" y="117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6"/>
            <p:cNvSpPr/>
            <p:nvPr/>
          </p:nvSpPr>
          <p:spPr>
            <a:xfrm>
              <a:off x="5194675" y="1786000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1"/>
                  </a:moveTo>
                  <a:lnTo>
                    <a:pt x="1" y="763"/>
                  </a:lnTo>
                  <a:lnTo>
                    <a:pt x="6597" y="10835"/>
                  </a:lnTo>
                  <a:lnTo>
                    <a:pt x="8502" y="11323"/>
                  </a:lnTo>
                  <a:lnTo>
                    <a:pt x="8525" y="9097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6"/>
            <p:cNvSpPr/>
            <p:nvPr/>
          </p:nvSpPr>
          <p:spPr>
            <a:xfrm>
              <a:off x="5416725" y="1915775"/>
              <a:ext cx="312275" cy="171775"/>
            </a:xfrm>
            <a:custGeom>
              <a:avLst/>
              <a:gdLst/>
              <a:ahLst/>
              <a:cxnLst/>
              <a:rect l="l" t="t" r="r" b="b"/>
              <a:pathLst>
                <a:path w="12491" h="6871" extrusionOk="0">
                  <a:moveTo>
                    <a:pt x="11931" y="1"/>
                  </a:moveTo>
                  <a:lnTo>
                    <a:pt x="834" y="4656"/>
                  </a:lnTo>
                  <a:lnTo>
                    <a:pt x="1" y="6442"/>
                  </a:lnTo>
                  <a:lnTo>
                    <a:pt x="2179" y="6871"/>
                  </a:lnTo>
                  <a:lnTo>
                    <a:pt x="12490" y="1179"/>
                  </a:lnTo>
                  <a:lnTo>
                    <a:pt x="119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6"/>
            <p:cNvSpPr/>
            <p:nvPr/>
          </p:nvSpPr>
          <p:spPr>
            <a:xfrm>
              <a:off x="5263125" y="2077400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2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6"/>
            <p:cNvSpPr/>
            <p:nvPr/>
          </p:nvSpPr>
          <p:spPr>
            <a:xfrm>
              <a:off x="5256875" y="2074125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1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6"/>
            <p:cNvSpPr/>
            <p:nvPr/>
          </p:nvSpPr>
          <p:spPr>
            <a:xfrm>
              <a:off x="5380125" y="2039000"/>
              <a:ext cx="65200" cy="64925"/>
            </a:xfrm>
            <a:custGeom>
              <a:avLst/>
              <a:gdLst/>
              <a:ahLst/>
              <a:cxnLst/>
              <a:rect l="l" t="t" r="r" b="b"/>
              <a:pathLst>
                <a:path w="2608" h="2597" extrusionOk="0">
                  <a:moveTo>
                    <a:pt x="1310" y="1"/>
                  </a:moveTo>
                  <a:cubicBezTo>
                    <a:pt x="584" y="1"/>
                    <a:pt x="0" y="584"/>
                    <a:pt x="0" y="1299"/>
                  </a:cubicBezTo>
                  <a:cubicBezTo>
                    <a:pt x="0" y="2013"/>
                    <a:pt x="584" y="2596"/>
                    <a:pt x="1310" y="2596"/>
                  </a:cubicBezTo>
                  <a:cubicBezTo>
                    <a:pt x="2024" y="2596"/>
                    <a:pt x="2608" y="2013"/>
                    <a:pt x="2608" y="1299"/>
                  </a:cubicBezTo>
                  <a:cubicBezTo>
                    <a:pt x="2608" y="584"/>
                    <a:pt x="2024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6"/>
            <p:cNvSpPr/>
            <p:nvPr/>
          </p:nvSpPr>
          <p:spPr>
            <a:xfrm>
              <a:off x="7405375" y="305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8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6"/>
            <p:cNvSpPr/>
            <p:nvPr/>
          </p:nvSpPr>
          <p:spPr>
            <a:xfrm>
              <a:off x="4008525" y="3049550"/>
              <a:ext cx="3708800" cy="809200"/>
            </a:xfrm>
            <a:custGeom>
              <a:avLst/>
              <a:gdLst/>
              <a:ahLst/>
              <a:cxnLst/>
              <a:rect l="l" t="t" r="r" b="b"/>
              <a:pathLst>
                <a:path w="148352" h="32368" extrusionOk="0">
                  <a:moveTo>
                    <a:pt x="128403" y="1"/>
                  </a:moveTo>
                  <a:cubicBezTo>
                    <a:pt x="126146" y="1"/>
                    <a:pt x="123944" y="496"/>
                    <a:pt x="122027" y="1780"/>
                  </a:cubicBezTo>
                  <a:cubicBezTo>
                    <a:pt x="113657" y="7400"/>
                    <a:pt x="108359" y="12281"/>
                    <a:pt x="91535" y="12496"/>
                  </a:cubicBezTo>
                  <a:cubicBezTo>
                    <a:pt x="74712" y="12722"/>
                    <a:pt x="55388" y="17187"/>
                    <a:pt x="47780" y="22247"/>
                  </a:cubicBezTo>
                  <a:cubicBezTo>
                    <a:pt x="40803" y="26902"/>
                    <a:pt x="12764" y="26235"/>
                    <a:pt x="0" y="32367"/>
                  </a:cubicBezTo>
                  <a:lnTo>
                    <a:pt x="148352" y="32367"/>
                  </a:lnTo>
                  <a:lnTo>
                    <a:pt x="148352" y="9555"/>
                  </a:lnTo>
                  <a:lnTo>
                    <a:pt x="144221" y="5614"/>
                  </a:lnTo>
                  <a:cubicBezTo>
                    <a:pt x="144221" y="5614"/>
                    <a:pt x="136003" y="1"/>
                    <a:pt x="128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6"/>
            <p:cNvSpPr/>
            <p:nvPr/>
          </p:nvSpPr>
          <p:spPr>
            <a:xfrm>
              <a:off x="1655813" y="3473125"/>
              <a:ext cx="1529975" cy="390550"/>
            </a:xfrm>
            <a:custGeom>
              <a:avLst/>
              <a:gdLst/>
              <a:ahLst/>
              <a:cxnLst/>
              <a:rect l="l" t="t" r="r" b="b"/>
              <a:pathLst>
                <a:path w="61199" h="15622" extrusionOk="0">
                  <a:moveTo>
                    <a:pt x="31147" y="1"/>
                  </a:moveTo>
                  <a:cubicBezTo>
                    <a:pt x="27159" y="1"/>
                    <a:pt x="23753" y="2965"/>
                    <a:pt x="22384" y="7145"/>
                  </a:cubicBezTo>
                  <a:cubicBezTo>
                    <a:pt x="20717" y="5501"/>
                    <a:pt x="18419" y="4489"/>
                    <a:pt x="15895" y="4489"/>
                  </a:cubicBezTo>
                  <a:cubicBezTo>
                    <a:pt x="11311" y="4489"/>
                    <a:pt x="7501" y="7811"/>
                    <a:pt x="6739" y="12181"/>
                  </a:cubicBezTo>
                  <a:cubicBezTo>
                    <a:pt x="6108" y="11871"/>
                    <a:pt x="5418" y="11693"/>
                    <a:pt x="4680" y="11693"/>
                  </a:cubicBezTo>
                  <a:cubicBezTo>
                    <a:pt x="2334" y="11693"/>
                    <a:pt x="393" y="13383"/>
                    <a:pt x="0" y="15622"/>
                  </a:cubicBezTo>
                  <a:lnTo>
                    <a:pt x="61199" y="15622"/>
                  </a:lnTo>
                  <a:cubicBezTo>
                    <a:pt x="61199" y="15610"/>
                    <a:pt x="61199" y="15610"/>
                    <a:pt x="61199" y="15598"/>
                  </a:cubicBezTo>
                  <a:cubicBezTo>
                    <a:pt x="61199" y="11943"/>
                    <a:pt x="58234" y="8978"/>
                    <a:pt x="54579" y="8978"/>
                  </a:cubicBezTo>
                  <a:cubicBezTo>
                    <a:pt x="53650" y="8978"/>
                    <a:pt x="52769" y="9169"/>
                    <a:pt x="51959" y="9514"/>
                  </a:cubicBezTo>
                  <a:cubicBezTo>
                    <a:pt x="50912" y="5716"/>
                    <a:pt x="47435" y="2918"/>
                    <a:pt x="43292" y="2918"/>
                  </a:cubicBezTo>
                  <a:cubicBezTo>
                    <a:pt x="41553" y="2918"/>
                    <a:pt x="39922" y="3430"/>
                    <a:pt x="38541" y="4287"/>
                  </a:cubicBezTo>
                  <a:cubicBezTo>
                    <a:pt x="36827" y="1680"/>
                    <a:pt x="34148" y="1"/>
                    <a:pt x="31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6"/>
            <p:cNvSpPr/>
            <p:nvPr/>
          </p:nvSpPr>
          <p:spPr>
            <a:xfrm>
              <a:off x="5460488" y="3289175"/>
              <a:ext cx="2250625" cy="574500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6"/>
            <p:cNvSpPr/>
            <p:nvPr/>
          </p:nvSpPr>
          <p:spPr>
            <a:xfrm>
              <a:off x="3512313" y="3449600"/>
              <a:ext cx="1621650" cy="414075"/>
            </a:xfrm>
            <a:custGeom>
              <a:avLst/>
              <a:gdLst/>
              <a:ahLst/>
              <a:cxnLst/>
              <a:rect l="l" t="t" r="r" b="b"/>
              <a:pathLst>
                <a:path w="64866" h="16563" extrusionOk="0">
                  <a:moveTo>
                    <a:pt x="33016" y="1"/>
                  </a:moveTo>
                  <a:cubicBezTo>
                    <a:pt x="28790" y="1"/>
                    <a:pt x="25182" y="3144"/>
                    <a:pt x="23729" y="7573"/>
                  </a:cubicBezTo>
                  <a:cubicBezTo>
                    <a:pt x="21955" y="5835"/>
                    <a:pt x="19527" y="4763"/>
                    <a:pt x="16848" y="4763"/>
                  </a:cubicBezTo>
                  <a:cubicBezTo>
                    <a:pt x="11990" y="4763"/>
                    <a:pt x="7954" y="8287"/>
                    <a:pt x="7144" y="12919"/>
                  </a:cubicBezTo>
                  <a:cubicBezTo>
                    <a:pt x="6477" y="12597"/>
                    <a:pt x="5739" y="12395"/>
                    <a:pt x="4953" y="12395"/>
                  </a:cubicBezTo>
                  <a:cubicBezTo>
                    <a:pt x="2477" y="12395"/>
                    <a:pt x="417" y="14193"/>
                    <a:pt x="0" y="16562"/>
                  </a:cubicBezTo>
                  <a:lnTo>
                    <a:pt x="64866" y="16562"/>
                  </a:lnTo>
                  <a:cubicBezTo>
                    <a:pt x="64866" y="16550"/>
                    <a:pt x="64866" y="16550"/>
                    <a:pt x="64866" y="16538"/>
                  </a:cubicBezTo>
                  <a:cubicBezTo>
                    <a:pt x="64866" y="12669"/>
                    <a:pt x="61722" y="9526"/>
                    <a:pt x="57841" y="9526"/>
                  </a:cubicBezTo>
                  <a:cubicBezTo>
                    <a:pt x="56865" y="9526"/>
                    <a:pt x="55924" y="9728"/>
                    <a:pt x="55079" y="10097"/>
                  </a:cubicBezTo>
                  <a:cubicBezTo>
                    <a:pt x="53959" y="6061"/>
                    <a:pt x="50280" y="3108"/>
                    <a:pt x="45887" y="3108"/>
                  </a:cubicBezTo>
                  <a:cubicBezTo>
                    <a:pt x="44041" y="3108"/>
                    <a:pt x="42315" y="3644"/>
                    <a:pt x="40851" y="4549"/>
                  </a:cubicBezTo>
                  <a:cubicBezTo>
                    <a:pt x="39029" y="1787"/>
                    <a:pt x="36195" y="1"/>
                    <a:pt x="33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6"/>
            <p:cNvSpPr/>
            <p:nvPr/>
          </p:nvSpPr>
          <p:spPr>
            <a:xfrm>
              <a:off x="4241588" y="3588925"/>
              <a:ext cx="1076350" cy="274750"/>
            </a:xfrm>
            <a:custGeom>
              <a:avLst/>
              <a:gdLst/>
              <a:ahLst/>
              <a:cxnLst/>
              <a:rect l="l" t="t" r="r" b="b"/>
              <a:pathLst>
                <a:path w="43054" h="10990" extrusionOk="0">
                  <a:moveTo>
                    <a:pt x="21908" y="0"/>
                  </a:moveTo>
                  <a:cubicBezTo>
                    <a:pt x="19110" y="0"/>
                    <a:pt x="16717" y="2084"/>
                    <a:pt x="15753" y="5025"/>
                  </a:cubicBezTo>
                  <a:cubicBezTo>
                    <a:pt x="14574" y="3882"/>
                    <a:pt x="12955" y="3168"/>
                    <a:pt x="11181" y="3168"/>
                  </a:cubicBezTo>
                  <a:cubicBezTo>
                    <a:pt x="7954" y="3168"/>
                    <a:pt x="5275" y="5501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32" y="8228"/>
                    <a:pt x="275" y="9418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6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53" y="6704"/>
                  </a:cubicBezTo>
                  <a:cubicBezTo>
                    <a:pt x="35815" y="4025"/>
                    <a:pt x="33374" y="2060"/>
                    <a:pt x="30457" y="2060"/>
                  </a:cubicBezTo>
                  <a:cubicBezTo>
                    <a:pt x="29231" y="2060"/>
                    <a:pt x="28088" y="2417"/>
                    <a:pt x="27111" y="3025"/>
                  </a:cubicBezTo>
                  <a:cubicBezTo>
                    <a:pt x="25897" y="1191"/>
                    <a:pt x="24028" y="0"/>
                    <a:pt x="21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6"/>
            <p:cNvSpPr/>
            <p:nvPr/>
          </p:nvSpPr>
          <p:spPr>
            <a:xfrm>
              <a:off x="474906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6"/>
            <p:cNvSpPr/>
            <p:nvPr/>
          </p:nvSpPr>
          <p:spPr>
            <a:xfrm>
              <a:off x="264761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08" y="1"/>
                  </a:moveTo>
                  <a:cubicBezTo>
                    <a:pt x="19110" y="1"/>
                    <a:pt x="16716" y="2084"/>
                    <a:pt x="15752" y="5025"/>
                  </a:cubicBezTo>
                  <a:cubicBezTo>
                    <a:pt x="14573" y="3882"/>
                    <a:pt x="12954" y="3168"/>
                    <a:pt x="11180" y="3168"/>
                  </a:cubicBezTo>
                  <a:cubicBezTo>
                    <a:pt x="7953" y="3168"/>
                    <a:pt x="5275" y="5502"/>
                    <a:pt x="4739" y="8573"/>
                  </a:cubicBezTo>
                  <a:cubicBezTo>
                    <a:pt x="4298" y="8359"/>
                    <a:pt x="3810" y="8228"/>
                    <a:pt x="3286" y="8228"/>
                  </a:cubicBezTo>
                  <a:cubicBezTo>
                    <a:pt x="1631" y="8228"/>
                    <a:pt x="274" y="9419"/>
                    <a:pt x="0" y="10990"/>
                  </a:cubicBezTo>
                  <a:lnTo>
                    <a:pt x="43053" y="10990"/>
                  </a:lnTo>
                  <a:cubicBezTo>
                    <a:pt x="43053" y="10990"/>
                    <a:pt x="43053" y="10990"/>
                    <a:pt x="43053" y="10978"/>
                  </a:cubicBezTo>
                  <a:cubicBezTo>
                    <a:pt x="43053" y="8407"/>
                    <a:pt x="40970" y="6323"/>
                    <a:pt x="38398" y="6323"/>
                  </a:cubicBezTo>
                  <a:cubicBezTo>
                    <a:pt x="37743" y="6323"/>
                    <a:pt x="37124" y="6454"/>
                    <a:pt x="36552" y="6704"/>
                  </a:cubicBezTo>
                  <a:cubicBezTo>
                    <a:pt x="35814" y="4025"/>
                    <a:pt x="33373" y="2061"/>
                    <a:pt x="30456" y="2061"/>
                  </a:cubicBezTo>
                  <a:cubicBezTo>
                    <a:pt x="29230" y="2061"/>
                    <a:pt x="28087" y="2418"/>
                    <a:pt x="27111" y="3025"/>
                  </a:cubicBezTo>
                  <a:cubicBezTo>
                    <a:pt x="25896" y="1191"/>
                    <a:pt x="24027" y="1"/>
                    <a:pt x="21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56"/>
          <p:cNvGrpSpPr/>
          <p:nvPr/>
        </p:nvGrpSpPr>
        <p:grpSpPr>
          <a:xfrm flipH="1">
            <a:off x="7881339" y="1648681"/>
            <a:ext cx="446222" cy="77476"/>
            <a:chOff x="6146875" y="1767300"/>
            <a:chExt cx="331025" cy="57475"/>
          </a:xfrm>
        </p:grpSpPr>
        <p:sp>
          <p:nvSpPr>
            <p:cNvPr id="1838" name="Google Shape;1838;p5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1" name="Google Shape;1841;p56"/>
          <p:cNvSpPr txBox="1"/>
          <p:nvPr/>
        </p:nvSpPr>
        <p:spPr>
          <a:xfrm>
            <a:off x="722389" y="1216018"/>
            <a:ext cx="2776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AED757-72D6-5191-5860-931DEF5DA466}"/>
              </a:ext>
            </a:extLst>
          </p:cNvPr>
          <p:cNvSpPr txBox="1"/>
          <p:nvPr/>
        </p:nvSpPr>
        <p:spPr>
          <a:xfrm>
            <a:off x="791998" y="631999"/>
            <a:ext cx="2776800" cy="95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51D79D-406E-5E3A-F128-3C65267CC59A}"/>
              </a:ext>
            </a:extLst>
          </p:cNvPr>
          <p:cNvSpPr txBox="1"/>
          <p:nvPr/>
        </p:nvSpPr>
        <p:spPr>
          <a:xfrm>
            <a:off x="5965593" y="1817229"/>
            <a:ext cx="26105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>
                <a:solidFill>
                  <a:schemeClr val="tx1"/>
                </a:solidFill>
                <a:latin typeface="Oswald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Amministratori:</a:t>
            </a:r>
            <a:br>
              <a:rPr lang="it-IT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Cicatiello Claudia</a:t>
            </a:r>
            <a:b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Manzo Marianna</a:t>
            </a:r>
            <a:br>
              <a:rPr lang="it-IT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it-IT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700" dirty="0">
                <a:solidFill>
                  <a:schemeClr val="tx1"/>
                </a:solidFill>
                <a:latin typeface="Oswald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Soci:</a:t>
            </a:r>
            <a:br>
              <a:rPr lang="it-IT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Angelone Federica</a:t>
            </a:r>
            <a:b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Bencivenga Martina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Caputo Claudia</a:t>
            </a:r>
            <a:b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Granata </a:t>
            </a:r>
            <a:r>
              <a:rPr lang="it-IT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MariaCarmela</a:t>
            </a:r>
            <a:b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Tecame</a:t>
            </a:r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Germana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52B36C-E03B-BE91-627F-703DD031715E}"/>
              </a:ext>
            </a:extLst>
          </p:cNvPr>
          <p:cNvSpPr txBox="1"/>
          <p:nvPr/>
        </p:nvSpPr>
        <p:spPr>
          <a:xfrm>
            <a:off x="380815" y="465189"/>
            <a:ext cx="4824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swald" panose="00000500000000000000" pitchFamily="2" charset="0"/>
              </a:rPr>
              <a:t>Aiutaci anche tu a sostenere la nostra idea, verso un futuro più sostenibile!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3"/>
          <p:cNvSpPr txBox="1">
            <a:spLocks noGrp="1"/>
          </p:cNvSpPr>
          <p:nvPr>
            <p:ph type="title"/>
          </p:nvPr>
        </p:nvSpPr>
        <p:spPr>
          <a:xfrm>
            <a:off x="582367" y="205316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LA NOSTRA IDEA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33"/>
          <p:cNvSpPr txBox="1">
            <a:spLocks noGrp="1"/>
          </p:cNvSpPr>
          <p:nvPr>
            <p:ph type="body" idx="1"/>
          </p:nvPr>
        </p:nvSpPr>
        <p:spPr>
          <a:xfrm>
            <a:off x="582367" y="974789"/>
            <a:ext cx="5751757" cy="5620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</a:pPr>
            <a:r>
              <a:rPr lang="en" sz="1300" b="1" dirty="0"/>
              <a:t>  </a:t>
            </a:r>
            <a:r>
              <a:rPr lang="en" sz="1300" b="1" dirty="0">
                <a:latin typeface="Oswald" panose="020B0604020202020204" charset="0"/>
              </a:rPr>
              <a:t>CHI SIAMO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EcoSport è una start-up emergente riguardante il </a:t>
            </a:r>
            <a:r>
              <a:rPr lang="en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mondo dello sport</a:t>
            </a:r>
            <a:r>
              <a:rPr lang="en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" sz="1150" dirty="0"/>
          </a:p>
          <a:p>
            <a:pPr marL="0" lvl="0" indent="0" algn="just">
              <a:buClr>
                <a:srgbClr val="000000"/>
              </a:buClr>
              <a:buNone/>
            </a:pPr>
            <a:endParaRPr lang="it-IT" sz="1150" dirty="0"/>
          </a:p>
        </p:txBody>
      </p:sp>
      <p:grpSp>
        <p:nvGrpSpPr>
          <p:cNvPr id="458" name="Google Shape;458;p33"/>
          <p:cNvGrpSpPr/>
          <p:nvPr/>
        </p:nvGrpSpPr>
        <p:grpSpPr>
          <a:xfrm flipH="1">
            <a:off x="768425" y="859679"/>
            <a:ext cx="446222" cy="77476"/>
            <a:chOff x="6146875" y="1767300"/>
            <a:chExt cx="331025" cy="57475"/>
          </a:xfrm>
        </p:grpSpPr>
        <p:sp>
          <p:nvSpPr>
            <p:cNvPr id="459" name="Google Shape;459;p3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ttangolo 1"/>
          <p:cNvSpPr/>
          <p:nvPr/>
        </p:nvSpPr>
        <p:spPr>
          <a:xfrm>
            <a:off x="540642" y="2421275"/>
            <a:ext cx="568730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300" b="1" dirty="0">
                <a:solidFill>
                  <a:schemeClr val="tx1"/>
                </a:solidFill>
                <a:latin typeface="Oswald" panose="020B0604020202020204" charset="0"/>
                <a:ea typeface="Open Sans" panose="020B0604020202020204" charset="0"/>
                <a:cs typeface="Open Sans" panose="020B0604020202020204" charset="0"/>
              </a:rPr>
              <a:t>PERCHÉ NASCE LA NOSTRA AZIENDA </a:t>
            </a:r>
          </a:p>
          <a:p>
            <a:pPr algn="just"/>
            <a:r>
              <a:rPr lang="it-IT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 nostra start-up nasce per invogliare un </a:t>
            </a:r>
            <a:r>
              <a:rPr lang="it-IT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ritorno allo sport</a:t>
            </a:r>
            <a:r>
              <a:rPr lang="it-IT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anche di seguito ad anni di pandemia globale, ma nasce anche dalle vittorie conseguite dall’Italia nell’ambito tennistico negli ultimi tempi, il che ha reso questo sport ancora più influente.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248" y="1685401"/>
            <a:ext cx="2828789" cy="3353091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022410"/>
              </p:ext>
            </p:extLst>
          </p:nvPr>
        </p:nvGraphicFramePr>
        <p:xfrm>
          <a:off x="553939" y="3738247"/>
          <a:ext cx="5751758" cy="1091148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2875879">
                  <a:extLst>
                    <a:ext uri="{9D8B030D-6E8A-4147-A177-3AD203B41FA5}">
                      <a16:colId xmlns:a16="http://schemas.microsoft.com/office/drawing/2014/main" val="3767403870"/>
                    </a:ext>
                  </a:extLst>
                </a:gridCol>
                <a:gridCol w="2875879">
                  <a:extLst>
                    <a:ext uri="{9D8B030D-6E8A-4147-A177-3AD203B41FA5}">
                      <a16:colId xmlns:a16="http://schemas.microsoft.com/office/drawing/2014/main" val="2238402681"/>
                    </a:ext>
                  </a:extLst>
                </a:gridCol>
              </a:tblGrid>
              <a:tr h="332214"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SEDE LEGALE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Via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Cadutidiguerra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, 89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6330"/>
                  </a:ext>
                </a:extLst>
              </a:tr>
              <a:tr h="332214"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SEDE OPERATIVA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Campania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76308"/>
                  </a:ext>
                </a:extLst>
              </a:tr>
              <a:tr h="332214"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CAPITALE SOCIALE INTERAMENTE VERSATO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10.000 €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32698"/>
                  </a:ext>
                </a:extLst>
              </a:tr>
            </a:tbl>
          </a:graphicData>
        </a:graphic>
      </p:graphicFrame>
      <p:cxnSp>
        <p:nvCxnSpPr>
          <p:cNvPr id="12" name="Connettore diritto 11"/>
          <p:cNvCxnSpPr/>
          <p:nvPr/>
        </p:nvCxnSpPr>
        <p:spPr>
          <a:xfrm>
            <a:off x="544194" y="3738247"/>
            <a:ext cx="0" cy="1091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>
            <a:endCxn id="10" idx="2"/>
          </p:cNvCxnSpPr>
          <p:nvPr/>
        </p:nvCxnSpPr>
        <p:spPr>
          <a:xfrm>
            <a:off x="3416521" y="3738247"/>
            <a:ext cx="13297" cy="1091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6305696" y="3736570"/>
            <a:ext cx="0" cy="1091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540642" y="3738247"/>
            <a:ext cx="5751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553938" y="4063375"/>
            <a:ext cx="5751758" cy="10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547290" y="4827718"/>
            <a:ext cx="5751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>
            <a:off x="547290" y="4403864"/>
            <a:ext cx="5751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3E3864-05D1-C707-3CD9-3E63724B25CC}"/>
              </a:ext>
            </a:extLst>
          </p:cNvPr>
          <p:cNvSpPr txBox="1"/>
          <p:nvPr/>
        </p:nvSpPr>
        <p:spPr>
          <a:xfrm>
            <a:off x="582366" y="1527885"/>
            <a:ext cx="57517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300" b="1" dirty="0">
                <a:solidFill>
                  <a:schemeClr val="tx1"/>
                </a:solidFill>
                <a:latin typeface="Oswald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COSA PRODUCIAMO </a:t>
            </a:r>
          </a:p>
          <a:p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Produciamo attrezzature per racchette da </a:t>
            </a:r>
            <a:r>
              <a:rPr lang="it-IT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tennis</a:t>
            </a:r>
            <a:r>
              <a:rPr lang="it-IT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particolare corde e grip; in seguito il nostro obiettivo è quello di espandere la produzione verso altri sport. 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1227" y="6462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69501" y="265452"/>
            <a:ext cx="3605645" cy="572700"/>
          </a:xfrm>
        </p:spPr>
        <p:txBody>
          <a:bodyPr/>
          <a:lstStyle/>
          <a:p>
            <a:r>
              <a:rPr lang="it-IT" sz="3600" dirty="0"/>
              <a:t>IL NOSTRO TEAM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34137" y="1188787"/>
            <a:ext cx="391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Il nostro team è composto da 7 soci, di cui 4 </a:t>
            </a:r>
            <a:r>
              <a:rPr lang="it-IT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 d’opera 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 3 di </a:t>
            </a:r>
            <a:r>
              <a:rPr lang="it-IT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capitale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9208"/>
              </p:ext>
            </p:extLst>
          </p:nvPr>
        </p:nvGraphicFramePr>
        <p:xfrm>
          <a:off x="4490262" y="1267872"/>
          <a:ext cx="4419600" cy="2197678"/>
        </p:xfrm>
        <a:graphic>
          <a:graphicData uri="http://schemas.openxmlformats.org/drawingml/2006/table">
            <a:tbl>
              <a:tblPr firstRow="1" bandRow="1">
                <a:tableStyleId>{446D357B-1C0A-4CE9-806A-CF9D999C7979}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359150974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177452927"/>
                    </a:ext>
                  </a:extLst>
                </a:gridCol>
              </a:tblGrid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 AMMINISTRATORE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274705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 AMMINISTRATORE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916264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 SOCIO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64553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 SOCIO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96280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 SOCIO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214950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 SOCIO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556037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7 SOCIO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15714"/>
                  </a:ext>
                </a:extLst>
              </a:tr>
            </a:tbl>
          </a:graphicData>
        </a:graphic>
      </p:graphicFrame>
      <p:cxnSp>
        <p:nvCxnSpPr>
          <p:cNvPr id="12" name="Connettore diritto 11"/>
          <p:cNvCxnSpPr/>
          <p:nvPr/>
        </p:nvCxnSpPr>
        <p:spPr>
          <a:xfrm flipH="1">
            <a:off x="4486940" y="1275907"/>
            <a:ext cx="10632" cy="2190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4497572" y="1255306"/>
            <a:ext cx="4412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 flipV="1">
            <a:off x="4497572" y="1573619"/>
            <a:ext cx="4412290" cy="10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4486940" y="1892595"/>
            <a:ext cx="44229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4497572" y="2200940"/>
            <a:ext cx="4412290" cy="10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4497572" y="2509283"/>
            <a:ext cx="4412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 flipV="1">
            <a:off x="4497572" y="2828260"/>
            <a:ext cx="4412290" cy="10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>
            <a:off x="4497572" y="3157870"/>
            <a:ext cx="4412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4486940" y="3465550"/>
            <a:ext cx="4412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8909862" y="1275907"/>
            <a:ext cx="0" cy="218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>
            <a:endCxn id="10" idx="2"/>
          </p:cNvCxnSpPr>
          <p:nvPr/>
        </p:nvCxnSpPr>
        <p:spPr>
          <a:xfrm>
            <a:off x="6698401" y="1267872"/>
            <a:ext cx="1661" cy="2197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B447CCB-2529-B3F7-DB8E-D866299AD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55" r="-1891"/>
          <a:stretch/>
        </p:blipFill>
        <p:spPr>
          <a:xfrm>
            <a:off x="239697" y="2366711"/>
            <a:ext cx="4169269" cy="3535986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924" y="32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306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34E55AB8-3CB7-5FB1-6356-5FCC0B0E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140" y="473011"/>
            <a:ext cx="1594447" cy="1734611"/>
          </a:xfrm>
          <a:prstGeom prst="ellipse">
            <a:avLst/>
          </a:prstGeom>
          <a:ln w="317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00A977F-C8A8-36EA-50B6-E3012058A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07" y="473011"/>
            <a:ext cx="1627695" cy="1734611"/>
          </a:xfrm>
          <a:prstGeom prst="ellipse">
            <a:avLst/>
          </a:prstGeom>
          <a:ln w="28575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2085C1C-95FC-E5C7-0E90-59E72948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369" y="451069"/>
            <a:ext cx="1627694" cy="1756553"/>
          </a:xfrm>
          <a:prstGeom prst="ellipse">
            <a:avLst/>
          </a:prstGeom>
          <a:ln w="28575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08D3F36-04B2-6FE2-7D1E-783FA7F6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830" y="2804497"/>
            <a:ext cx="1582507" cy="1734611"/>
          </a:xfrm>
          <a:prstGeom prst="ellipse">
            <a:avLst/>
          </a:prstGeom>
          <a:ln w="317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EF741D96-E189-6E6F-B80E-C979B45D2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001" y="2821694"/>
            <a:ext cx="1704704" cy="1734611"/>
          </a:xfrm>
          <a:prstGeom prst="ellipse">
            <a:avLst/>
          </a:prstGeom>
          <a:ln w="317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A92820F-6435-5313-89C3-1E9038607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17" y="559788"/>
            <a:ext cx="1594114" cy="1609083"/>
          </a:xfrm>
          <a:prstGeom prst="ellipse">
            <a:avLst/>
          </a:prstGeom>
          <a:ln w="317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0479C43-68B5-2686-FBEC-4129BFAB4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7370" y="2702727"/>
            <a:ext cx="1699927" cy="1836381"/>
          </a:xfrm>
          <a:prstGeom prst="ellipse">
            <a:avLst/>
          </a:prstGeom>
          <a:ln w="317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CE6514D-779A-0451-FD44-797EA3717738}"/>
              </a:ext>
            </a:extLst>
          </p:cNvPr>
          <p:cNvSpPr txBox="1"/>
          <p:nvPr/>
        </p:nvSpPr>
        <p:spPr>
          <a:xfrm>
            <a:off x="503434" y="2241609"/>
            <a:ext cx="188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swald" panose="00000500000000000000" pitchFamily="2" charset="0"/>
              </a:rPr>
              <a:t>Claudia-Project Manager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075B12D-AE05-B724-A76A-8A694059A6D1}"/>
              </a:ext>
            </a:extLst>
          </p:cNvPr>
          <p:cNvSpPr txBox="1"/>
          <p:nvPr/>
        </p:nvSpPr>
        <p:spPr>
          <a:xfrm>
            <a:off x="5137634" y="2241609"/>
            <a:ext cx="1459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swald" panose="00000500000000000000" pitchFamily="2" charset="0"/>
              </a:rPr>
              <a:t>Claudia-Socio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97635" y="4610837"/>
            <a:ext cx="1240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swald" panose="020B0604020202020204" charset="0"/>
              </a:rPr>
              <a:t>Federica- Socio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47963" y="4610837"/>
            <a:ext cx="134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swald" panose="020B0604020202020204" charset="0"/>
              </a:rPr>
              <a:t>Germana- Socio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905919" y="4605459"/>
            <a:ext cx="1382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swald" panose="020B0604020202020204" charset="0"/>
              </a:rPr>
              <a:t>Carmela- Socio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74201" y="2241609"/>
            <a:ext cx="129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swald" panose="020B0604020202020204" charset="0"/>
              </a:rPr>
              <a:t>Marianna-Project Manager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402749" y="2241608"/>
            <a:ext cx="144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Oswald" panose="020B0604020202020204" charset="0"/>
              </a:rPr>
              <a:t>Martina- Socio</a:t>
            </a:r>
          </a:p>
        </p:txBody>
      </p:sp>
    </p:spTree>
    <p:extLst>
      <p:ext uri="{BB962C8B-B14F-4D97-AF65-F5344CB8AC3E}">
        <p14:creationId xmlns:p14="http://schemas.microsoft.com/office/powerpoint/2010/main" val="334002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 txBox="1">
            <a:spLocks noGrp="1"/>
          </p:cNvSpPr>
          <p:nvPr>
            <p:ph type="title"/>
          </p:nvPr>
        </p:nvSpPr>
        <p:spPr>
          <a:xfrm>
            <a:off x="388648" y="320304"/>
            <a:ext cx="414354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 NOSTRI PRODOTTI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5" name="Google Shape;555;p37"/>
          <p:cNvSpPr txBox="1">
            <a:spLocks noGrp="1"/>
          </p:cNvSpPr>
          <p:nvPr>
            <p:ph type="subTitle" idx="4"/>
          </p:nvPr>
        </p:nvSpPr>
        <p:spPr>
          <a:xfrm>
            <a:off x="5008050" y="2948488"/>
            <a:ext cx="2607300" cy="753182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 nostri </a:t>
            </a:r>
            <a:r>
              <a:rPr lang="it-IT" dirty="0" err="1"/>
              <a:t>grip</a:t>
            </a:r>
            <a:r>
              <a:rPr lang="it-IT" dirty="0"/>
              <a:t> sono fatti da </a:t>
            </a:r>
            <a:r>
              <a:rPr lang="it-IT" b="1" dirty="0"/>
              <a:t>cuoio sostenibile</a:t>
            </a:r>
            <a:r>
              <a:rPr lang="it-IT" dirty="0"/>
              <a:t>, derivato da scarti animali.</a:t>
            </a:r>
            <a:endParaRPr dirty="0"/>
          </a:p>
        </p:txBody>
      </p:sp>
      <p:sp>
        <p:nvSpPr>
          <p:cNvPr id="556" name="Google Shape;556;p37"/>
          <p:cNvSpPr txBox="1">
            <a:spLocks noGrp="1"/>
          </p:cNvSpPr>
          <p:nvPr>
            <p:ph type="title" idx="5"/>
          </p:nvPr>
        </p:nvSpPr>
        <p:spPr>
          <a:xfrm>
            <a:off x="1873283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tx1"/>
                </a:solidFill>
              </a:rPr>
              <a:t>CORDE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57" name="Google Shape;557;p37"/>
          <p:cNvSpPr txBox="1">
            <a:spLocks noGrp="1"/>
          </p:cNvSpPr>
          <p:nvPr>
            <p:ph type="title" idx="6"/>
          </p:nvPr>
        </p:nvSpPr>
        <p:spPr>
          <a:xfrm>
            <a:off x="5008050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GRIP</a:t>
            </a:r>
            <a:endParaRPr dirty="0"/>
          </a:p>
        </p:txBody>
      </p:sp>
      <p:sp>
        <p:nvSpPr>
          <p:cNvPr id="558" name="Google Shape;558;p37"/>
          <p:cNvSpPr txBox="1">
            <a:spLocks noGrp="1"/>
          </p:cNvSpPr>
          <p:nvPr>
            <p:ph type="subTitle" idx="7"/>
          </p:nvPr>
        </p:nvSpPr>
        <p:spPr>
          <a:xfrm>
            <a:off x="1931889" y="2828729"/>
            <a:ext cx="2682996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/>
            <a:r>
              <a:rPr lang="it-IT" dirty="0"/>
              <a:t>Le nostre corde sono fatte di ECONYL: un </a:t>
            </a:r>
            <a:r>
              <a:rPr lang="it-IT" b="1" dirty="0"/>
              <a:t>nylon rigenerato</a:t>
            </a:r>
            <a:r>
              <a:rPr lang="it-IT" dirty="0"/>
              <a:t>, derivato da polimeri di plastica riciclata.</a:t>
            </a:r>
            <a:endParaRPr dirty="0"/>
          </a:p>
        </p:txBody>
      </p:sp>
      <p:grpSp>
        <p:nvGrpSpPr>
          <p:cNvPr id="560" name="Google Shape;560;p37"/>
          <p:cNvGrpSpPr/>
          <p:nvPr/>
        </p:nvGrpSpPr>
        <p:grpSpPr>
          <a:xfrm flipH="1">
            <a:off x="2953822" y="2747400"/>
            <a:ext cx="446222" cy="77476"/>
            <a:chOff x="6146875" y="1767300"/>
            <a:chExt cx="331025" cy="57475"/>
          </a:xfrm>
        </p:grpSpPr>
        <p:sp>
          <p:nvSpPr>
            <p:cNvPr id="561" name="Google Shape;561;p37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37"/>
          <p:cNvGrpSpPr/>
          <p:nvPr/>
        </p:nvGrpSpPr>
        <p:grpSpPr>
          <a:xfrm flipH="1">
            <a:off x="6088589" y="2747400"/>
            <a:ext cx="446222" cy="77476"/>
            <a:chOff x="6146875" y="1767300"/>
            <a:chExt cx="331025" cy="57475"/>
          </a:xfrm>
        </p:grpSpPr>
        <p:sp>
          <p:nvSpPr>
            <p:cNvPr id="565" name="Google Shape;565;p37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ttangolo 1"/>
          <p:cNvSpPr/>
          <p:nvPr/>
        </p:nvSpPr>
        <p:spPr>
          <a:xfrm>
            <a:off x="386806" y="974317"/>
            <a:ext cx="5459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 nostra azienda ha come obiettivo quello di vendere specifiche </a:t>
            </a:r>
            <a:r>
              <a:rPr lang="it-IT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attrezzatture </a:t>
            </a:r>
            <a:r>
              <a:rPr lang="it-IT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 racchette da tennis per facilitare e rendere più efficace il lavoro di chi le usa. Garantiamo prodotti di qualità, innovativi, efficienti e a </a:t>
            </a:r>
            <a:r>
              <a:rPr lang="it-IT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impatto zero</a:t>
            </a:r>
            <a:r>
              <a:rPr lang="it-IT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399" y="1629729"/>
            <a:ext cx="2857432" cy="3807710"/>
          </a:xfrm>
          <a:prstGeom prst="rect">
            <a:avLst/>
          </a:prstGeom>
          <a:ln>
            <a:noFill/>
          </a:ln>
        </p:spPr>
      </p:pic>
      <p:sp>
        <p:nvSpPr>
          <p:cNvPr id="12" name="Ovale 11"/>
          <p:cNvSpPr/>
          <p:nvPr/>
        </p:nvSpPr>
        <p:spPr>
          <a:xfrm>
            <a:off x="1434363" y="3068247"/>
            <a:ext cx="84010" cy="732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co 12"/>
          <p:cNvSpPr/>
          <p:nvPr/>
        </p:nvSpPr>
        <p:spPr>
          <a:xfrm rot="1666558">
            <a:off x="1307066" y="3005206"/>
            <a:ext cx="99954" cy="322267"/>
          </a:xfrm>
          <a:prstGeom prst="arc">
            <a:avLst/>
          </a:prstGeom>
          <a:ln>
            <a:solidFill>
              <a:srgbClr val="BF20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98772" y="3549864"/>
            <a:ext cx="165063" cy="7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co 15"/>
          <p:cNvSpPr/>
          <p:nvPr/>
        </p:nvSpPr>
        <p:spPr>
          <a:xfrm rot="20369920">
            <a:off x="592374" y="2143538"/>
            <a:ext cx="389344" cy="133623"/>
          </a:xfrm>
          <a:prstGeom prst="arc">
            <a:avLst>
              <a:gd name="adj1" fmla="val 16200000"/>
              <a:gd name="adj2" fmla="val 2093047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diritto 18"/>
          <p:cNvCxnSpPr/>
          <p:nvPr/>
        </p:nvCxnSpPr>
        <p:spPr>
          <a:xfrm>
            <a:off x="1183022" y="2368757"/>
            <a:ext cx="504684" cy="274049"/>
          </a:xfrm>
          <a:prstGeom prst="line">
            <a:avLst/>
          </a:prstGeom>
          <a:ln w="12700">
            <a:solidFill>
              <a:srgbClr val="1F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623151" y="2522281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Corde</a:t>
            </a:r>
          </a:p>
        </p:txBody>
      </p:sp>
      <p:cxnSp>
        <p:nvCxnSpPr>
          <p:cNvPr id="24" name="Connettore diritto 23"/>
          <p:cNvCxnSpPr>
            <a:cxnSpLocks/>
            <a:endCxn id="25" idx="1"/>
          </p:cNvCxnSpPr>
          <p:nvPr/>
        </p:nvCxnSpPr>
        <p:spPr>
          <a:xfrm>
            <a:off x="861934" y="4319836"/>
            <a:ext cx="657390" cy="294974"/>
          </a:xfrm>
          <a:prstGeom prst="line">
            <a:avLst/>
          </a:prstGeom>
          <a:ln w="12700">
            <a:solidFill>
              <a:srgbClr val="1F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1519324" y="4476310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Grip</a:t>
            </a:r>
            <a:endParaRPr lang="it-IT" sz="1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384" y="266464"/>
            <a:ext cx="2256001" cy="194388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8676" y="40155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2672625" y="1148236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ECONYL</a:t>
            </a:r>
            <a:endParaRPr dirty="0"/>
          </a:p>
        </p:txBody>
      </p:sp>
      <p:sp>
        <p:nvSpPr>
          <p:cNvPr id="467" name="Google Shape;467;p34"/>
          <p:cNvSpPr txBox="1">
            <a:spLocks noGrp="1"/>
          </p:cNvSpPr>
          <p:nvPr>
            <p:ph type="subTitle" idx="1"/>
          </p:nvPr>
        </p:nvSpPr>
        <p:spPr>
          <a:xfrm>
            <a:off x="2672625" y="1872735"/>
            <a:ext cx="3798900" cy="1587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Abbiamo scelto come materiale per le nostre corde ECONYL, perché rappresenta una delle fibre sintetiche più ecologiche in commercio. È un brand di </a:t>
            </a:r>
            <a:r>
              <a:rPr lang="it-IT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Aquafil</a:t>
            </a:r>
            <a:r>
              <a:rPr lang="it-I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</a:t>
            </a:r>
            <a:r>
              <a:rPr lang="it-IT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it-I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azienda famosa per </a:t>
            </a:r>
            <a:r>
              <a:rPr lang="it-IT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qualità, innovazione e sostenibilità </a:t>
            </a:r>
            <a:r>
              <a:rPr lang="it-IT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dei suoi prodotti.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162.67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559" y="11482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 txBox="1">
            <a:spLocks noGrp="1"/>
          </p:cNvSpPr>
          <p:nvPr>
            <p:ph type="title" idx="2"/>
          </p:nvPr>
        </p:nvSpPr>
        <p:spPr>
          <a:xfrm>
            <a:off x="1862589" y="1849892"/>
            <a:ext cx="53619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65.100</a:t>
            </a:r>
            <a:endParaRPr dirty="0"/>
          </a:p>
        </p:txBody>
      </p:sp>
      <p:sp>
        <p:nvSpPr>
          <p:cNvPr id="720" name="Google Shape;720;p40"/>
          <p:cNvSpPr txBox="1">
            <a:spLocks noGrp="1"/>
          </p:cNvSpPr>
          <p:nvPr>
            <p:ph type="title"/>
          </p:nvPr>
        </p:nvSpPr>
        <p:spPr>
          <a:xfrm>
            <a:off x="1432643" y="3291277"/>
            <a:ext cx="6278714" cy="6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TONNELLATE DI EMISSIONI DI CO2 E RISPARMIAMO 70.000 BARILI DI PETROLIO</a:t>
            </a:r>
            <a:endParaRPr dirty="0"/>
          </a:p>
        </p:txBody>
      </p:sp>
      <p:grpSp>
        <p:nvGrpSpPr>
          <p:cNvPr id="722" name="Google Shape;722;p40"/>
          <p:cNvGrpSpPr/>
          <p:nvPr/>
        </p:nvGrpSpPr>
        <p:grpSpPr>
          <a:xfrm flipH="1">
            <a:off x="4273063" y="879830"/>
            <a:ext cx="446222" cy="77476"/>
            <a:chOff x="6146875" y="1767300"/>
            <a:chExt cx="331025" cy="57475"/>
          </a:xfrm>
        </p:grpSpPr>
        <p:sp>
          <p:nvSpPr>
            <p:cNvPr id="723" name="Google Shape;723;p40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A61A50-E941-2261-46A2-27F705246A60}"/>
              </a:ext>
            </a:extLst>
          </p:cNvPr>
          <p:cNvSpPr txBox="1"/>
          <p:nvPr/>
        </p:nvSpPr>
        <p:spPr>
          <a:xfrm>
            <a:off x="1595578" y="1034994"/>
            <a:ext cx="580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ogni </a:t>
            </a:r>
            <a:r>
              <a:rPr lang="it-IT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10.000 </a:t>
            </a:r>
            <a:r>
              <a:rPr lang="it-IT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tonnellate di materia prima per produrre ECONYL evitiamo 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1357" y="8798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9"/>
          <p:cNvSpPr txBox="1">
            <a:spLocks noGrp="1"/>
          </p:cNvSpPr>
          <p:nvPr>
            <p:ph type="title"/>
          </p:nvPr>
        </p:nvSpPr>
        <p:spPr>
          <a:xfrm>
            <a:off x="487457" y="55720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chemeClr val="tx1"/>
                </a:solidFill>
              </a:rPr>
              <a:t>I NOSTRI OBIETTIVI FUTURI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652" name="Google Shape;652;p39"/>
          <p:cNvSpPr txBox="1">
            <a:spLocks noGrp="1"/>
          </p:cNvSpPr>
          <p:nvPr>
            <p:ph type="title" idx="2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SPORT</a:t>
            </a:r>
            <a:endParaRPr dirty="0"/>
          </a:p>
        </p:txBody>
      </p:sp>
      <p:sp>
        <p:nvSpPr>
          <p:cNvPr id="653" name="Google Shape;653;p39"/>
          <p:cNvSpPr txBox="1">
            <a:spLocks noGrp="1"/>
          </p:cNvSpPr>
          <p:nvPr>
            <p:ph type="subTitle" idx="1"/>
          </p:nvPr>
        </p:nvSpPr>
        <p:spPr>
          <a:xfrm>
            <a:off x="5306419" y="1335840"/>
            <a:ext cx="3395202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La nostra azienda produrrà in futuro anche altre attrezzature sportive.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54" name="Google Shape;654;p39"/>
          <p:cNvSpPr txBox="1">
            <a:spLocks noGrp="1"/>
          </p:cNvSpPr>
          <p:nvPr>
            <p:ph type="title" idx="3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ESPANSIONE</a:t>
            </a:r>
            <a:endParaRPr dirty="0"/>
          </a:p>
        </p:txBody>
      </p:sp>
      <p:sp>
        <p:nvSpPr>
          <p:cNvPr id="655" name="Google Shape;655;p39"/>
          <p:cNvSpPr txBox="1">
            <a:spLocks noGrp="1"/>
          </p:cNvSpPr>
          <p:nvPr>
            <p:ph type="subTitle" idx="4"/>
          </p:nvPr>
        </p:nvSpPr>
        <p:spPr>
          <a:xfrm>
            <a:off x="4549625" y="2476537"/>
            <a:ext cx="3478198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Dopo aver diffuso la nostra iniziativa in Italia, ci espanderemo anche all’estero.</a:t>
            </a:r>
            <a:endParaRPr dirty="0"/>
          </a:p>
        </p:txBody>
      </p:sp>
      <p:sp>
        <p:nvSpPr>
          <p:cNvPr id="656" name="Google Shape;656;p39"/>
          <p:cNvSpPr txBox="1">
            <a:spLocks noGrp="1"/>
          </p:cNvSpPr>
          <p:nvPr>
            <p:ph type="title" idx="5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PRODOTTI</a:t>
            </a:r>
            <a:endParaRPr dirty="0"/>
          </a:p>
        </p:txBody>
      </p:sp>
      <p:sp>
        <p:nvSpPr>
          <p:cNvPr id="657" name="Google Shape;657;p39"/>
          <p:cNvSpPr txBox="1">
            <a:spLocks noGrp="1"/>
          </p:cNvSpPr>
          <p:nvPr>
            <p:ph type="subTitle" idx="6"/>
          </p:nvPr>
        </p:nvSpPr>
        <p:spPr>
          <a:xfrm>
            <a:off x="5115683" y="3598220"/>
            <a:ext cx="4046835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-IT" dirty="0"/>
              <a:t>Quando il profitto sarà notevole, avvieremo la nostra linea di prodotti sostenibili.</a:t>
            </a:r>
            <a:endParaRPr dirty="0"/>
          </a:p>
        </p:txBody>
      </p:sp>
      <p:grpSp>
        <p:nvGrpSpPr>
          <p:cNvPr id="658" name="Google Shape;658;p39"/>
          <p:cNvGrpSpPr/>
          <p:nvPr/>
        </p:nvGrpSpPr>
        <p:grpSpPr>
          <a:xfrm flipH="1">
            <a:off x="6092265" y="1124869"/>
            <a:ext cx="446222" cy="74603"/>
            <a:chOff x="6146875" y="1767300"/>
            <a:chExt cx="331025" cy="57475"/>
          </a:xfrm>
        </p:grpSpPr>
        <p:sp>
          <p:nvSpPr>
            <p:cNvPr id="659" name="Google Shape;659;p39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39"/>
          <p:cNvGrpSpPr/>
          <p:nvPr/>
        </p:nvGrpSpPr>
        <p:grpSpPr>
          <a:xfrm flipH="1">
            <a:off x="5738888" y="2316337"/>
            <a:ext cx="446222" cy="74603"/>
            <a:chOff x="6146875" y="1767300"/>
            <a:chExt cx="331025" cy="57475"/>
          </a:xfrm>
        </p:grpSpPr>
        <p:sp>
          <p:nvSpPr>
            <p:cNvPr id="663" name="Google Shape;663;p39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39"/>
          <p:cNvGrpSpPr/>
          <p:nvPr/>
        </p:nvGrpSpPr>
        <p:grpSpPr>
          <a:xfrm flipH="1">
            <a:off x="6438566" y="3645775"/>
            <a:ext cx="446222" cy="74603"/>
            <a:chOff x="6146875" y="1767300"/>
            <a:chExt cx="331025" cy="57475"/>
          </a:xfrm>
        </p:grpSpPr>
        <p:sp>
          <p:nvSpPr>
            <p:cNvPr id="667" name="Google Shape;667;p39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9"/>
          <p:cNvGrpSpPr/>
          <p:nvPr/>
        </p:nvGrpSpPr>
        <p:grpSpPr>
          <a:xfrm>
            <a:off x="814874" y="1372446"/>
            <a:ext cx="3281247" cy="3203761"/>
            <a:chOff x="2025550" y="988325"/>
            <a:chExt cx="3568900" cy="3485000"/>
          </a:xfrm>
        </p:grpSpPr>
        <p:sp>
          <p:nvSpPr>
            <p:cNvPr id="671" name="Google Shape;671;p39"/>
            <p:cNvSpPr/>
            <p:nvPr/>
          </p:nvSpPr>
          <p:spPr>
            <a:xfrm>
              <a:off x="2025550" y="4130400"/>
              <a:ext cx="3568900" cy="342925"/>
            </a:xfrm>
            <a:custGeom>
              <a:avLst/>
              <a:gdLst/>
              <a:ahLst/>
              <a:cxnLst/>
              <a:rect l="l" t="t" r="r" b="b"/>
              <a:pathLst>
                <a:path w="142756" h="13717" extrusionOk="0">
                  <a:moveTo>
                    <a:pt x="71378" y="0"/>
                  </a:moveTo>
                  <a:cubicBezTo>
                    <a:pt x="52447" y="0"/>
                    <a:pt x="34290" y="727"/>
                    <a:pt x="20907" y="2013"/>
                  </a:cubicBezTo>
                  <a:cubicBezTo>
                    <a:pt x="7525" y="3299"/>
                    <a:pt x="0" y="5037"/>
                    <a:pt x="0" y="6858"/>
                  </a:cubicBezTo>
                  <a:cubicBezTo>
                    <a:pt x="0" y="8680"/>
                    <a:pt x="7525" y="10418"/>
                    <a:pt x="20907" y="11704"/>
                  </a:cubicBezTo>
                  <a:cubicBezTo>
                    <a:pt x="34290" y="12990"/>
                    <a:pt x="52447" y="13716"/>
                    <a:pt x="71378" y="13716"/>
                  </a:cubicBezTo>
                  <a:cubicBezTo>
                    <a:pt x="90309" y="13716"/>
                    <a:pt x="108466" y="12990"/>
                    <a:pt x="121849" y="11704"/>
                  </a:cubicBezTo>
                  <a:cubicBezTo>
                    <a:pt x="135231" y="10418"/>
                    <a:pt x="142756" y="8680"/>
                    <a:pt x="142756" y="6858"/>
                  </a:cubicBezTo>
                  <a:cubicBezTo>
                    <a:pt x="142756" y="5037"/>
                    <a:pt x="135231" y="3299"/>
                    <a:pt x="121849" y="2013"/>
                  </a:cubicBezTo>
                  <a:cubicBezTo>
                    <a:pt x="108466" y="727"/>
                    <a:pt x="90309" y="0"/>
                    <a:pt x="71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3319150" y="1462450"/>
              <a:ext cx="1020700" cy="1704550"/>
            </a:xfrm>
            <a:custGeom>
              <a:avLst/>
              <a:gdLst/>
              <a:ahLst/>
              <a:cxnLst/>
              <a:rect l="l" t="t" r="r" b="b"/>
              <a:pathLst>
                <a:path w="40828" h="68182" extrusionOk="0">
                  <a:moveTo>
                    <a:pt x="15523" y="1"/>
                  </a:moveTo>
                  <a:cubicBezTo>
                    <a:pt x="13789" y="1"/>
                    <a:pt x="12012" y="930"/>
                    <a:pt x="10931" y="2325"/>
                  </a:cubicBezTo>
                  <a:cubicBezTo>
                    <a:pt x="9442" y="4242"/>
                    <a:pt x="9073" y="6825"/>
                    <a:pt x="9299" y="9230"/>
                  </a:cubicBezTo>
                  <a:cubicBezTo>
                    <a:pt x="9609" y="12612"/>
                    <a:pt x="11002" y="15993"/>
                    <a:pt x="10228" y="19303"/>
                  </a:cubicBezTo>
                  <a:cubicBezTo>
                    <a:pt x="9466" y="22541"/>
                    <a:pt x="6823" y="24911"/>
                    <a:pt x="4513" y="27304"/>
                  </a:cubicBezTo>
                  <a:cubicBezTo>
                    <a:pt x="2215" y="29697"/>
                    <a:pt x="1" y="32733"/>
                    <a:pt x="465" y="36019"/>
                  </a:cubicBezTo>
                  <a:cubicBezTo>
                    <a:pt x="977" y="39603"/>
                    <a:pt x="4537" y="42270"/>
                    <a:pt x="4763" y="45890"/>
                  </a:cubicBezTo>
                  <a:cubicBezTo>
                    <a:pt x="4918" y="48473"/>
                    <a:pt x="3311" y="50819"/>
                    <a:pt x="2930" y="53379"/>
                  </a:cubicBezTo>
                  <a:cubicBezTo>
                    <a:pt x="2394" y="56986"/>
                    <a:pt x="4418" y="60606"/>
                    <a:pt x="7263" y="62868"/>
                  </a:cubicBezTo>
                  <a:cubicBezTo>
                    <a:pt x="10121" y="65142"/>
                    <a:pt x="13693" y="66273"/>
                    <a:pt x="17229" y="67166"/>
                  </a:cubicBezTo>
                  <a:cubicBezTo>
                    <a:pt x="19473" y="67727"/>
                    <a:pt x="21874" y="68181"/>
                    <a:pt x="24195" y="68181"/>
                  </a:cubicBezTo>
                  <a:cubicBezTo>
                    <a:pt x="26454" y="68181"/>
                    <a:pt x="28637" y="67751"/>
                    <a:pt x="30528" y="66571"/>
                  </a:cubicBezTo>
                  <a:cubicBezTo>
                    <a:pt x="32409" y="65880"/>
                    <a:pt x="34148" y="64868"/>
                    <a:pt x="35612" y="63511"/>
                  </a:cubicBezTo>
                  <a:cubicBezTo>
                    <a:pt x="39077" y="60284"/>
                    <a:pt x="40684" y="54926"/>
                    <a:pt x="38779" y="50593"/>
                  </a:cubicBezTo>
                  <a:cubicBezTo>
                    <a:pt x="38017" y="48878"/>
                    <a:pt x="36755" y="47354"/>
                    <a:pt x="36410" y="45497"/>
                  </a:cubicBezTo>
                  <a:cubicBezTo>
                    <a:pt x="35886" y="42782"/>
                    <a:pt x="37422" y="40163"/>
                    <a:pt x="38660" y="37686"/>
                  </a:cubicBezTo>
                  <a:cubicBezTo>
                    <a:pt x="39851" y="35329"/>
                    <a:pt x="40827" y="32519"/>
                    <a:pt x="40018" y="30078"/>
                  </a:cubicBezTo>
                  <a:cubicBezTo>
                    <a:pt x="39934" y="29840"/>
                    <a:pt x="39839" y="29602"/>
                    <a:pt x="39720" y="29364"/>
                  </a:cubicBezTo>
                  <a:cubicBezTo>
                    <a:pt x="39720" y="29352"/>
                    <a:pt x="39708" y="29340"/>
                    <a:pt x="39708" y="29328"/>
                  </a:cubicBezTo>
                  <a:cubicBezTo>
                    <a:pt x="38898" y="27733"/>
                    <a:pt x="37315" y="26637"/>
                    <a:pt x="36505" y="25042"/>
                  </a:cubicBezTo>
                  <a:cubicBezTo>
                    <a:pt x="36493" y="25030"/>
                    <a:pt x="36493" y="25018"/>
                    <a:pt x="36481" y="25006"/>
                  </a:cubicBezTo>
                  <a:cubicBezTo>
                    <a:pt x="36362" y="24744"/>
                    <a:pt x="36255" y="24494"/>
                    <a:pt x="36172" y="24220"/>
                  </a:cubicBezTo>
                  <a:cubicBezTo>
                    <a:pt x="35088" y="20910"/>
                    <a:pt x="36803" y="16684"/>
                    <a:pt x="34600" y="13909"/>
                  </a:cubicBezTo>
                  <a:cubicBezTo>
                    <a:pt x="32802" y="11635"/>
                    <a:pt x="29409" y="11683"/>
                    <a:pt x="26706" y="10623"/>
                  </a:cubicBezTo>
                  <a:cubicBezTo>
                    <a:pt x="25016" y="9957"/>
                    <a:pt x="23515" y="8778"/>
                    <a:pt x="22468" y="7301"/>
                  </a:cubicBezTo>
                  <a:cubicBezTo>
                    <a:pt x="20789" y="4920"/>
                    <a:pt x="20015" y="1610"/>
                    <a:pt x="17372" y="396"/>
                  </a:cubicBezTo>
                  <a:cubicBezTo>
                    <a:pt x="16785" y="125"/>
                    <a:pt x="16157" y="1"/>
                    <a:pt x="15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3645825" y="1866550"/>
              <a:ext cx="503525" cy="1487775"/>
            </a:xfrm>
            <a:custGeom>
              <a:avLst/>
              <a:gdLst/>
              <a:ahLst/>
              <a:cxnLst/>
              <a:rect l="l" t="t" r="r" b="b"/>
              <a:pathLst>
                <a:path w="20141" h="59511" extrusionOk="0">
                  <a:moveTo>
                    <a:pt x="9279" y="0"/>
                  </a:moveTo>
                  <a:cubicBezTo>
                    <a:pt x="9013" y="0"/>
                    <a:pt x="8746" y="173"/>
                    <a:pt x="8746" y="520"/>
                  </a:cubicBezTo>
                  <a:lnTo>
                    <a:pt x="8746" y="11319"/>
                  </a:lnTo>
                  <a:lnTo>
                    <a:pt x="1162" y="4937"/>
                  </a:lnTo>
                  <a:cubicBezTo>
                    <a:pt x="1048" y="4842"/>
                    <a:pt x="925" y="4801"/>
                    <a:pt x="805" y="4801"/>
                  </a:cubicBezTo>
                  <a:cubicBezTo>
                    <a:pt x="373" y="4801"/>
                    <a:pt x="1" y="5330"/>
                    <a:pt x="411" y="5675"/>
                  </a:cubicBezTo>
                  <a:lnTo>
                    <a:pt x="8746" y="12700"/>
                  </a:lnTo>
                  <a:lnTo>
                    <a:pt x="8805" y="59003"/>
                  </a:lnTo>
                  <a:cubicBezTo>
                    <a:pt x="8805" y="59341"/>
                    <a:pt x="9065" y="59510"/>
                    <a:pt x="9326" y="59510"/>
                  </a:cubicBezTo>
                  <a:cubicBezTo>
                    <a:pt x="9589" y="59510"/>
                    <a:pt x="9853" y="59338"/>
                    <a:pt x="9853" y="58991"/>
                  </a:cubicBezTo>
                  <a:lnTo>
                    <a:pt x="9806" y="30916"/>
                  </a:lnTo>
                  <a:cubicBezTo>
                    <a:pt x="9817" y="30892"/>
                    <a:pt x="9841" y="30880"/>
                    <a:pt x="9853" y="30857"/>
                  </a:cubicBezTo>
                  <a:cubicBezTo>
                    <a:pt x="13187" y="26023"/>
                    <a:pt x="16533" y="21189"/>
                    <a:pt x="19866" y="16355"/>
                  </a:cubicBezTo>
                  <a:cubicBezTo>
                    <a:pt x="20140" y="15965"/>
                    <a:pt x="19777" y="15592"/>
                    <a:pt x="19403" y="15592"/>
                  </a:cubicBezTo>
                  <a:cubicBezTo>
                    <a:pt x="19241" y="15592"/>
                    <a:pt x="19077" y="15662"/>
                    <a:pt x="18961" y="15831"/>
                  </a:cubicBezTo>
                  <a:cubicBezTo>
                    <a:pt x="15902" y="20248"/>
                    <a:pt x="12854" y="24665"/>
                    <a:pt x="9806" y="29071"/>
                  </a:cubicBezTo>
                  <a:lnTo>
                    <a:pt x="9806" y="508"/>
                  </a:lnTo>
                  <a:cubicBezTo>
                    <a:pt x="9806" y="170"/>
                    <a:pt x="9543" y="0"/>
                    <a:pt x="9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562050" y="2412050"/>
              <a:ext cx="266725" cy="265225"/>
            </a:xfrm>
            <a:custGeom>
              <a:avLst/>
              <a:gdLst/>
              <a:ahLst/>
              <a:cxnLst/>
              <a:rect l="l" t="t" r="r" b="b"/>
              <a:pathLst>
                <a:path w="10669" h="10609" extrusionOk="0">
                  <a:moveTo>
                    <a:pt x="2121" y="1"/>
                  </a:moveTo>
                  <a:cubicBezTo>
                    <a:pt x="1755" y="1"/>
                    <a:pt x="1397" y="88"/>
                    <a:pt x="1084" y="286"/>
                  </a:cubicBezTo>
                  <a:cubicBezTo>
                    <a:pt x="298" y="774"/>
                    <a:pt x="0" y="1762"/>
                    <a:pt x="0" y="2679"/>
                  </a:cubicBezTo>
                  <a:cubicBezTo>
                    <a:pt x="0" y="3810"/>
                    <a:pt x="381" y="4905"/>
                    <a:pt x="845" y="5941"/>
                  </a:cubicBezTo>
                  <a:cubicBezTo>
                    <a:pt x="1584" y="7584"/>
                    <a:pt x="2536" y="9144"/>
                    <a:pt x="3596" y="10608"/>
                  </a:cubicBezTo>
                  <a:cubicBezTo>
                    <a:pt x="5703" y="8894"/>
                    <a:pt x="8215" y="7596"/>
                    <a:pt x="9799" y="5381"/>
                  </a:cubicBezTo>
                  <a:cubicBezTo>
                    <a:pt x="10180" y="4846"/>
                    <a:pt x="10513" y="4250"/>
                    <a:pt x="10620" y="3596"/>
                  </a:cubicBezTo>
                  <a:cubicBezTo>
                    <a:pt x="10668" y="3262"/>
                    <a:pt x="10656" y="2929"/>
                    <a:pt x="10525" y="2619"/>
                  </a:cubicBezTo>
                  <a:cubicBezTo>
                    <a:pt x="10394" y="2310"/>
                    <a:pt x="10132" y="2060"/>
                    <a:pt x="9847" y="1881"/>
                  </a:cubicBezTo>
                  <a:cubicBezTo>
                    <a:pt x="9390" y="1590"/>
                    <a:pt x="8856" y="1450"/>
                    <a:pt x="8323" y="1450"/>
                  </a:cubicBezTo>
                  <a:cubicBezTo>
                    <a:pt x="8049" y="1450"/>
                    <a:pt x="7776" y="1487"/>
                    <a:pt x="7513" y="1560"/>
                  </a:cubicBezTo>
                  <a:cubicBezTo>
                    <a:pt x="6727" y="1762"/>
                    <a:pt x="6037" y="2262"/>
                    <a:pt x="5537" y="2905"/>
                  </a:cubicBezTo>
                  <a:lnTo>
                    <a:pt x="5453" y="2941"/>
                  </a:lnTo>
                  <a:cubicBezTo>
                    <a:pt x="5048" y="2083"/>
                    <a:pt x="4584" y="1214"/>
                    <a:pt x="3834" y="619"/>
                  </a:cubicBezTo>
                  <a:cubicBezTo>
                    <a:pt x="3352" y="240"/>
                    <a:pt x="2726" y="1"/>
                    <a:pt x="2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935900" y="2039350"/>
              <a:ext cx="202125" cy="205425"/>
            </a:xfrm>
            <a:custGeom>
              <a:avLst/>
              <a:gdLst/>
              <a:ahLst/>
              <a:cxnLst/>
              <a:rect l="l" t="t" r="r" b="b"/>
              <a:pathLst>
                <a:path w="8085" h="8217" extrusionOk="0">
                  <a:moveTo>
                    <a:pt x="6632" y="1"/>
                  </a:moveTo>
                  <a:cubicBezTo>
                    <a:pt x="6025" y="1"/>
                    <a:pt x="5433" y="296"/>
                    <a:pt x="5013" y="739"/>
                  </a:cubicBezTo>
                  <a:cubicBezTo>
                    <a:pt x="4584" y="1192"/>
                    <a:pt x="4346" y="1799"/>
                    <a:pt x="4275" y="2406"/>
                  </a:cubicBezTo>
                  <a:lnTo>
                    <a:pt x="4239" y="2466"/>
                  </a:lnTo>
                  <a:cubicBezTo>
                    <a:pt x="3620" y="2073"/>
                    <a:pt x="2965" y="1692"/>
                    <a:pt x="2239" y="1609"/>
                  </a:cubicBezTo>
                  <a:cubicBezTo>
                    <a:pt x="2159" y="1600"/>
                    <a:pt x="2078" y="1595"/>
                    <a:pt x="1996" y="1595"/>
                  </a:cubicBezTo>
                  <a:cubicBezTo>
                    <a:pt x="1314" y="1595"/>
                    <a:pt x="608" y="1906"/>
                    <a:pt x="310" y="2502"/>
                  </a:cubicBezTo>
                  <a:cubicBezTo>
                    <a:pt x="0" y="3133"/>
                    <a:pt x="203" y="3906"/>
                    <a:pt x="572" y="4502"/>
                  </a:cubicBezTo>
                  <a:cubicBezTo>
                    <a:pt x="1036" y="5240"/>
                    <a:pt x="1727" y="5800"/>
                    <a:pt x="2441" y="6288"/>
                  </a:cubicBezTo>
                  <a:cubicBezTo>
                    <a:pt x="3596" y="7062"/>
                    <a:pt x="4834" y="7693"/>
                    <a:pt x="6120" y="8217"/>
                  </a:cubicBezTo>
                  <a:cubicBezTo>
                    <a:pt x="6811" y="6252"/>
                    <a:pt x="7918" y="4383"/>
                    <a:pt x="8049" y="2311"/>
                  </a:cubicBezTo>
                  <a:cubicBezTo>
                    <a:pt x="8085" y="1799"/>
                    <a:pt x="8061" y="1275"/>
                    <a:pt x="7858" y="799"/>
                  </a:cubicBezTo>
                  <a:cubicBezTo>
                    <a:pt x="7763" y="573"/>
                    <a:pt x="7620" y="347"/>
                    <a:pt x="7418" y="204"/>
                  </a:cubicBezTo>
                  <a:cubicBezTo>
                    <a:pt x="7192" y="61"/>
                    <a:pt x="6930" y="1"/>
                    <a:pt x="6668" y="1"/>
                  </a:cubicBezTo>
                  <a:cubicBezTo>
                    <a:pt x="6656" y="1"/>
                    <a:pt x="6644" y="1"/>
                    <a:pt x="6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3622175" y="1705925"/>
              <a:ext cx="207175" cy="198625"/>
            </a:xfrm>
            <a:custGeom>
              <a:avLst/>
              <a:gdLst/>
              <a:ahLst/>
              <a:cxnLst/>
              <a:rect l="l" t="t" r="r" b="b"/>
              <a:pathLst>
                <a:path w="8287" h="7945" extrusionOk="0">
                  <a:moveTo>
                    <a:pt x="6731" y="1"/>
                  </a:moveTo>
                  <a:cubicBezTo>
                    <a:pt x="6281" y="1"/>
                    <a:pt x="5826" y="145"/>
                    <a:pt x="5453" y="396"/>
                  </a:cubicBezTo>
                  <a:cubicBezTo>
                    <a:pt x="4929" y="741"/>
                    <a:pt x="4548" y="1265"/>
                    <a:pt x="4346" y="1849"/>
                  </a:cubicBezTo>
                  <a:lnTo>
                    <a:pt x="4286" y="1896"/>
                  </a:lnTo>
                  <a:cubicBezTo>
                    <a:pt x="3786" y="1372"/>
                    <a:pt x="3227" y="849"/>
                    <a:pt x="2548" y="599"/>
                  </a:cubicBezTo>
                  <a:cubicBezTo>
                    <a:pt x="2302" y="508"/>
                    <a:pt x="2034" y="460"/>
                    <a:pt x="1769" y="460"/>
                  </a:cubicBezTo>
                  <a:cubicBezTo>
                    <a:pt x="1266" y="460"/>
                    <a:pt x="772" y="633"/>
                    <a:pt x="453" y="1015"/>
                  </a:cubicBezTo>
                  <a:cubicBezTo>
                    <a:pt x="0" y="1563"/>
                    <a:pt x="24" y="2361"/>
                    <a:pt x="238" y="3027"/>
                  </a:cubicBezTo>
                  <a:cubicBezTo>
                    <a:pt x="524" y="3849"/>
                    <a:pt x="1060" y="4551"/>
                    <a:pt x="1643" y="5194"/>
                  </a:cubicBezTo>
                  <a:cubicBezTo>
                    <a:pt x="2584" y="6230"/>
                    <a:pt x="3655" y="7123"/>
                    <a:pt x="4775" y="7945"/>
                  </a:cubicBezTo>
                  <a:cubicBezTo>
                    <a:pt x="5906" y="6183"/>
                    <a:pt x="7418" y="4623"/>
                    <a:pt x="8037" y="2635"/>
                  </a:cubicBezTo>
                  <a:cubicBezTo>
                    <a:pt x="8192" y="2146"/>
                    <a:pt x="8287" y="1634"/>
                    <a:pt x="8204" y="1134"/>
                  </a:cubicBezTo>
                  <a:cubicBezTo>
                    <a:pt x="8168" y="884"/>
                    <a:pt x="8073" y="634"/>
                    <a:pt x="7906" y="444"/>
                  </a:cubicBezTo>
                  <a:cubicBezTo>
                    <a:pt x="7739" y="241"/>
                    <a:pt x="7489" y="122"/>
                    <a:pt x="7227" y="63"/>
                  </a:cubicBezTo>
                  <a:cubicBezTo>
                    <a:pt x="7065" y="21"/>
                    <a:pt x="6898" y="1"/>
                    <a:pt x="6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2181225" y="3302925"/>
              <a:ext cx="2529800" cy="1018000"/>
            </a:xfrm>
            <a:custGeom>
              <a:avLst/>
              <a:gdLst/>
              <a:ahLst/>
              <a:cxnLst/>
              <a:rect l="l" t="t" r="r" b="b"/>
              <a:pathLst>
                <a:path w="101192" h="40720" extrusionOk="0">
                  <a:moveTo>
                    <a:pt x="46039" y="1"/>
                  </a:moveTo>
                  <a:cubicBezTo>
                    <a:pt x="45682" y="1"/>
                    <a:pt x="45327" y="59"/>
                    <a:pt x="44982" y="191"/>
                  </a:cubicBezTo>
                  <a:cubicBezTo>
                    <a:pt x="43934" y="584"/>
                    <a:pt x="43232" y="1548"/>
                    <a:pt x="42696" y="2524"/>
                  </a:cubicBezTo>
                  <a:cubicBezTo>
                    <a:pt x="39672" y="7918"/>
                    <a:pt x="39767" y="14442"/>
                    <a:pt x="39934" y="20634"/>
                  </a:cubicBezTo>
                  <a:cubicBezTo>
                    <a:pt x="35921" y="15764"/>
                    <a:pt x="30825" y="11811"/>
                    <a:pt x="25110" y="9168"/>
                  </a:cubicBezTo>
                  <a:cubicBezTo>
                    <a:pt x="24143" y="8714"/>
                    <a:pt x="23116" y="8304"/>
                    <a:pt x="22079" y="8304"/>
                  </a:cubicBezTo>
                  <a:cubicBezTo>
                    <a:pt x="21891" y="8304"/>
                    <a:pt x="21703" y="8317"/>
                    <a:pt x="21515" y="8346"/>
                  </a:cubicBezTo>
                  <a:cubicBezTo>
                    <a:pt x="19002" y="8739"/>
                    <a:pt x="17764" y="11656"/>
                    <a:pt x="17562" y="14192"/>
                  </a:cubicBezTo>
                  <a:cubicBezTo>
                    <a:pt x="17097" y="19967"/>
                    <a:pt x="19526" y="25551"/>
                    <a:pt x="21908" y="30837"/>
                  </a:cubicBezTo>
                  <a:cubicBezTo>
                    <a:pt x="18915" y="30354"/>
                    <a:pt x="15896" y="29871"/>
                    <a:pt x="12873" y="29871"/>
                  </a:cubicBezTo>
                  <a:cubicBezTo>
                    <a:pt x="12396" y="29871"/>
                    <a:pt x="11919" y="29883"/>
                    <a:pt x="11442" y="29909"/>
                  </a:cubicBezTo>
                  <a:cubicBezTo>
                    <a:pt x="7941" y="30099"/>
                    <a:pt x="4393" y="31099"/>
                    <a:pt x="1691" y="33338"/>
                  </a:cubicBezTo>
                  <a:cubicBezTo>
                    <a:pt x="822" y="34064"/>
                    <a:pt x="0" y="35040"/>
                    <a:pt x="48" y="36171"/>
                  </a:cubicBezTo>
                  <a:cubicBezTo>
                    <a:pt x="119" y="37838"/>
                    <a:pt x="1929" y="38814"/>
                    <a:pt x="3524" y="39303"/>
                  </a:cubicBezTo>
                  <a:cubicBezTo>
                    <a:pt x="6156" y="40088"/>
                    <a:pt x="8894" y="40493"/>
                    <a:pt x="11644" y="40493"/>
                  </a:cubicBezTo>
                  <a:lnTo>
                    <a:pt x="11644" y="40684"/>
                  </a:lnTo>
                  <a:lnTo>
                    <a:pt x="99905" y="40684"/>
                  </a:lnTo>
                  <a:lnTo>
                    <a:pt x="100060" y="40719"/>
                  </a:lnTo>
                  <a:cubicBezTo>
                    <a:pt x="101191" y="35695"/>
                    <a:pt x="97143" y="30635"/>
                    <a:pt x="92297" y="28849"/>
                  </a:cubicBezTo>
                  <a:cubicBezTo>
                    <a:pt x="89920" y="27962"/>
                    <a:pt x="87418" y="27659"/>
                    <a:pt x="84880" y="27659"/>
                  </a:cubicBezTo>
                  <a:cubicBezTo>
                    <a:pt x="82207" y="27659"/>
                    <a:pt x="79494" y="27995"/>
                    <a:pt x="76843" y="28337"/>
                  </a:cubicBezTo>
                  <a:cubicBezTo>
                    <a:pt x="80712" y="23908"/>
                    <a:pt x="81760" y="17586"/>
                    <a:pt x="81082" y="11752"/>
                  </a:cubicBezTo>
                  <a:cubicBezTo>
                    <a:pt x="80820" y="9525"/>
                    <a:pt x="80177" y="7084"/>
                    <a:pt x="78284" y="5894"/>
                  </a:cubicBezTo>
                  <a:cubicBezTo>
                    <a:pt x="77505" y="5406"/>
                    <a:pt x="76659" y="5201"/>
                    <a:pt x="75787" y="5201"/>
                  </a:cubicBezTo>
                  <a:cubicBezTo>
                    <a:pt x="73725" y="5201"/>
                    <a:pt x="71521" y="6346"/>
                    <a:pt x="69747" y="7584"/>
                  </a:cubicBezTo>
                  <a:cubicBezTo>
                    <a:pt x="65532" y="10513"/>
                    <a:pt x="61710" y="13990"/>
                    <a:pt x="58400" y="17919"/>
                  </a:cubicBezTo>
                  <a:cubicBezTo>
                    <a:pt x="57090" y="11644"/>
                    <a:pt x="54543" y="5275"/>
                    <a:pt x="49447" y="1405"/>
                  </a:cubicBezTo>
                  <a:cubicBezTo>
                    <a:pt x="48457" y="654"/>
                    <a:pt x="47234" y="1"/>
                    <a:pt x="46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3575525" y="3412250"/>
              <a:ext cx="1898375" cy="908475"/>
            </a:xfrm>
            <a:custGeom>
              <a:avLst/>
              <a:gdLst/>
              <a:ahLst/>
              <a:cxnLst/>
              <a:rect l="l" t="t" r="r" b="b"/>
              <a:pathLst>
                <a:path w="75935" h="36339" extrusionOk="0">
                  <a:moveTo>
                    <a:pt x="34603" y="1"/>
                  </a:moveTo>
                  <a:cubicBezTo>
                    <a:pt x="33653" y="1"/>
                    <a:pt x="32695" y="352"/>
                    <a:pt x="31918" y="902"/>
                  </a:cubicBezTo>
                  <a:cubicBezTo>
                    <a:pt x="30822" y="1687"/>
                    <a:pt x="30024" y="2830"/>
                    <a:pt x="29393" y="4033"/>
                  </a:cubicBezTo>
                  <a:cubicBezTo>
                    <a:pt x="26965" y="8569"/>
                    <a:pt x="26524" y="13868"/>
                    <a:pt x="26143" y="19011"/>
                  </a:cubicBezTo>
                  <a:cubicBezTo>
                    <a:pt x="23774" y="15963"/>
                    <a:pt x="20976" y="13201"/>
                    <a:pt x="17642" y="11260"/>
                  </a:cubicBezTo>
                  <a:cubicBezTo>
                    <a:pt x="16236" y="10436"/>
                    <a:pt x="14513" y="9795"/>
                    <a:pt x="12919" y="9795"/>
                  </a:cubicBezTo>
                  <a:cubicBezTo>
                    <a:pt x="11840" y="9795"/>
                    <a:pt x="10820" y="10089"/>
                    <a:pt x="9998" y="10820"/>
                  </a:cubicBezTo>
                  <a:cubicBezTo>
                    <a:pt x="8129" y="12486"/>
                    <a:pt x="8319" y="15427"/>
                    <a:pt x="8915" y="17856"/>
                  </a:cubicBezTo>
                  <a:cubicBezTo>
                    <a:pt x="9784" y="21428"/>
                    <a:pt x="11224" y="24857"/>
                    <a:pt x="13141" y="28000"/>
                  </a:cubicBezTo>
                  <a:cubicBezTo>
                    <a:pt x="12262" y="27688"/>
                    <a:pt x="11358" y="27555"/>
                    <a:pt x="10445" y="27555"/>
                  </a:cubicBezTo>
                  <a:cubicBezTo>
                    <a:pt x="8229" y="27555"/>
                    <a:pt x="5961" y="28334"/>
                    <a:pt x="3878" y="29203"/>
                  </a:cubicBezTo>
                  <a:cubicBezTo>
                    <a:pt x="2342" y="29858"/>
                    <a:pt x="640" y="30774"/>
                    <a:pt x="318" y="32406"/>
                  </a:cubicBezTo>
                  <a:cubicBezTo>
                    <a:pt x="0" y="34008"/>
                    <a:pt x="5489" y="36339"/>
                    <a:pt x="7323" y="36339"/>
                  </a:cubicBezTo>
                  <a:cubicBezTo>
                    <a:pt x="7409" y="36339"/>
                    <a:pt x="7488" y="36333"/>
                    <a:pt x="7557" y="36323"/>
                  </a:cubicBezTo>
                  <a:lnTo>
                    <a:pt x="72184" y="36323"/>
                  </a:lnTo>
                  <a:cubicBezTo>
                    <a:pt x="74030" y="34894"/>
                    <a:pt x="75935" y="33060"/>
                    <a:pt x="75935" y="30727"/>
                  </a:cubicBezTo>
                  <a:cubicBezTo>
                    <a:pt x="75935" y="28179"/>
                    <a:pt x="73625" y="26238"/>
                    <a:pt x="71280" y="25214"/>
                  </a:cubicBezTo>
                  <a:cubicBezTo>
                    <a:pt x="68428" y="23974"/>
                    <a:pt x="65365" y="23568"/>
                    <a:pt x="62247" y="23568"/>
                  </a:cubicBezTo>
                  <a:cubicBezTo>
                    <a:pt x="59351" y="23568"/>
                    <a:pt x="56406" y="23918"/>
                    <a:pt x="53539" y="24274"/>
                  </a:cubicBezTo>
                  <a:cubicBezTo>
                    <a:pt x="56052" y="22535"/>
                    <a:pt x="58314" y="20428"/>
                    <a:pt x="60219" y="18035"/>
                  </a:cubicBezTo>
                  <a:cubicBezTo>
                    <a:pt x="61243" y="16737"/>
                    <a:pt x="62183" y="15320"/>
                    <a:pt x="62505" y="13689"/>
                  </a:cubicBezTo>
                  <a:cubicBezTo>
                    <a:pt x="62814" y="12070"/>
                    <a:pt x="62362" y="10212"/>
                    <a:pt x="61040" y="9224"/>
                  </a:cubicBezTo>
                  <a:cubicBezTo>
                    <a:pt x="60277" y="8663"/>
                    <a:pt x="59316" y="8443"/>
                    <a:pt x="58353" y="8443"/>
                  </a:cubicBezTo>
                  <a:cubicBezTo>
                    <a:pt x="58068" y="8443"/>
                    <a:pt x="57784" y="8463"/>
                    <a:pt x="57504" y="8498"/>
                  </a:cubicBezTo>
                  <a:cubicBezTo>
                    <a:pt x="55813" y="8712"/>
                    <a:pt x="54218" y="9462"/>
                    <a:pt x="52706" y="10260"/>
                  </a:cubicBezTo>
                  <a:cubicBezTo>
                    <a:pt x="48574" y="12463"/>
                    <a:pt x="44741" y="15225"/>
                    <a:pt x="41335" y="18428"/>
                  </a:cubicBezTo>
                  <a:cubicBezTo>
                    <a:pt x="41740" y="12808"/>
                    <a:pt x="41597" y="6688"/>
                    <a:pt x="38192" y="2188"/>
                  </a:cubicBezTo>
                  <a:cubicBezTo>
                    <a:pt x="37549" y="1330"/>
                    <a:pt x="36763" y="533"/>
                    <a:pt x="35751" y="187"/>
                  </a:cubicBezTo>
                  <a:cubicBezTo>
                    <a:pt x="35378" y="59"/>
                    <a:pt x="34991" y="1"/>
                    <a:pt x="34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2949750" y="4247975"/>
              <a:ext cx="352750" cy="110150"/>
            </a:xfrm>
            <a:custGeom>
              <a:avLst/>
              <a:gdLst/>
              <a:ahLst/>
              <a:cxnLst/>
              <a:rect l="l" t="t" r="r" b="b"/>
              <a:pathLst>
                <a:path w="14110" h="4406" extrusionOk="0">
                  <a:moveTo>
                    <a:pt x="5240" y="0"/>
                  </a:moveTo>
                  <a:lnTo>
                    <a:pt x="5240" y="0"/>
                  </a:lnTo>
                  <a:cubicBezTo>
                    <a:pt x="3501" y="131"/>
                    <a:pt x="1751" y="215"/>
                    <a:pt x="1" y="227"/>
                  </a:cubicBezTo>
                  <a:cubicBezTo>
                    <a:pt x="1" y="274"/>
                    <a:pt x="13" y="334"/>
                    <a:pt x="13" y="381"/>
                  </a:cubicBezTo>
                  <a:lnTo>
                    <a:pt x="1" y="453"/>
                  </a:lnTo>
                  <a:cubicBezTo>
                    <a:pt x="132" y="1763"/>
                    <a:pt x="203" y="3084"/>
                    <a:pt x="227" y="4406"/>
                  </a:cubicBezTo>
                  <a:lnTo>
                    <a:pt x="251" y="4406"/>
                  </a:lnTo>
                  <a:cubicBezTo>
                    <a:pt x="4835" y="4299"/>
                    <a:pt x="9419" y="3953"/>
                    <a:pt x="13967" y="3358"/>
                  </a:cubicBezTo>
                  <a:lnTo>
                    <a:pt x="14110" y="3120"/>
                  </a:lnTo>
                  <a:cubicBezTo>
                    <a:pt x="11360" y="1643"/>
                    <a:pt x="8323" y="703"/>
                    <a:pt x="5228" y="370"/>
                  </a:cubicBezTo>
                  <a:cubicBezTo>
                    <a:pt x="5228" y="239"/>
                    <a:pt x="5240" y="119"/>
                    <a:pt x="5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2361900" y="2565325"/>
              <a:ext cx="771250" cy="1688325"/>
            </a:xfrm>
            <a:custGeom>
              <a:avLst/>
              <a:gdLst/>
              <a:ahLst/>
              <a:cxnLst/>
              <a:rect l="l" t="t" r="r" b="b"/>
              <a:pathLst>
                <a:path w="30850" h="67533" extrusionOk="0">
                  <a:moveTo>
                    <a:pt x="28016" y="1"/>
                  </a:moveTo>
                  <a:cubicBezTo>
                    <a:pt x="26694" y="489"/>
                    <a:pt x="25241" y="584"/>
                    <a:pt x="23825" y="655"/>
                  </a:cubicBezTo>
                  <a:cubicBezTo>
                    <a:pt x="21709" y="760"/>
                    <a:pt x="19591" y="813"/>
                    <a:pt x="17472" y="813"/>
                  </a:cubicBezTo>
                  <a:cubicBezTo>
                    <a:pt x="13343" y="813"/>
                    <a:pt x="9212" y="612"/>
                    <a:pt x="5096" y="203"/>
                  </a:cubicBezTo>
                  <a:cubicBezTo>
                    <a:pt x="3870" y="2298"/>
                    <a:pt x="3572" y="4858"/>
                    <a:pt x="3465" y="7323"/>
                  </a:cubicBezTo>
                  <a:cubicBezTo>
                    <a:pt x="3108" y="15431"/>
                    <a:pt x="4548" y="23622"/>
                    <a:pt x="7644" y="31135"/>
                  </a:cubicBezTo>
                  <a:cubicBezTo>
                    <a:pt x="5096" y="42041"/>
                    <a:pt x="2548" y="52959"/>
                    <a:pt x="0" y="63877"/>
                  </a:cubicBezTo>
                  <a:lnTo>
                    <a:pt x="83" y="63901"/>
                  </a:lnTo>
                  <a:cubicBezTo>
                    <a:pt x="72" y="63973"/>
                    <a:pt x="60" y="64056"/>
                    <a:pt x="48" y="64139"/>
                  </a:cubicBezTo>
                  <a:lnTo>
                    <a:pt x="167" y="64151"/>
                  </a:lnTo>
                  <a:cubicBezTo>
                    <a:pt x="1786" y="64747"/>
                    <a:pt x="3393" y="65342"/>
                    <a:pt x="5013" y="65937"/>
                  </a:cubicBezTo>
                  <a:cubicBezTo>
                    <a:pt x="5037" y="65947"/>
                    <a:pt x="5070" y="65953"/>
                    <a:pt x="5102" y="65953"/>
                  </a:cubicBezTo>
                  <a:cubicBezTo>
                    <a:pt x="5147" y="65953"/>
                    <a:pt x="5189" y="65941"/>
                    <a:pt x="5203" y="65913"/>
                  </a:cubicBezTo>
                  <a:lnTo>
                    <a:pt x="5215" y="65913"/>
                  </a:lnTo>
                  <a:cubicBezTo>
                    <a:pt x="9394" y="54495"/>
                    <a:pt x="13359" y="42994"/>
                    <a:pt x="17109" y="31421"/>
                  </a:cubicBezTo>
                  <a:cubicBezTo>
                    <a:pt x="17109" y="26932"/>
                    <a:pt x="17645" y="21360"/>
                    <a:pt x="17955" y="15907"/>
                  </a:cubicBezTo>
                  <a:cubicBezTo>
                    <a:pt x="20038" y="32945"/>
                    <a:pt x="22134" y="50888"/>
                    <a:pt x="23515" y="67533"/>
                  </a:cubicBezTo>
                  <a:cubicBezTo>
                    <a:pt x="25265" y="67521"/>
                    <a:pt x="27015" y="67437"/>
                    <a:pt x="28754" y="67306"/>
                  </a:cubicBezTo>
                  <a:cubicBezTo>
                    <a:pt x="29813" y="45863"/>
                    <a:pt x="30849" y="24289"/>
                    <a:pt x="28373" y="2977"/>
                  </a:cubicBezTo>
                  <a:cubicBezTo>
                    <a:pt x="28266" y="1989"/>
                    <a:pt x="28146" y="1001"/>
                    <a:pt x="28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2340750" y="4168800"/>
              <a:ext cx="320300" cy="193800"/>
            </a:xfrm>
            <a:custGeom>
              <a:avLst/>
              <a:gdLst/>
              <a:ahLst/>
              <a:cxnLst/>
              <a:rect l="l" t="t" r="r" b="b"/>
              <a:pathLst>
                <a:path w="12812" h="7752" extrusionOk="0">
                  <a:moveTo>
                    <a:pt x="894" y="0"/>
                  </a:moveTo>
                  <a:cubicBezTo>
                    <a:pt x="691" y="1298"/>
                    <a:pt x="406" y="2584"/>
                    <a:pt x="1" y="3834"/>
                  </a:cubicBezTo>
                  <a:lnTo>
                    <a:pt x="96" y="3858"/>
                  </a:lnTo>
                  <a:cubicBezTo>
                    <a:pt x="1465" y="4441"/>
                    <a:pt x="2894" y="4858"/>
                    <a:pt x="4311" y="5275"/>
                  </a:cubicBezTo>
                  <a:cubicBezTo>
                    <a:pt x="7133" y="6096"/>
                    <a:pt x="9966" y="6930"/>
                    <a:pt x="12800" y="7751"/>
                  </a:cubicBezTo>
                  <a:lnTo>
                    <a:pt x="12812" y="7704"/>
                  </a:lnTo>
                  <a:cubicBezTo>
                    <a:pt x="10847" y="5477"/>
                    <a:pt x="8526" y="3560"/>
                    <a:pt x="5966" y="2060"/>
                  </a:cubicBezTo>
                  <a:cubicBezTo>
                    <a:pt x="6002" y="1965"/>
                    <a:pt x="6037" y="1870"/>
                    <a:pt x="6061" y="1774"/>
                  </a:cubicBezTo>
                  <a:lnTo>
                    <a:pt x="6049" y="1774"/>
                  </a:lnTo>
                  <a:cubicBezTo>
                    <a:pt x="6035" y="1802"/>
                    <a:pt x="5993" y="1814"/>
                    <a:pt x="5948" y="1814"/>
                  </a:cubicBezTo>
                  <a:cubicBezTo>
                    <a:pt x="5916" y="1814"/>
                    <a:pt x="5883" y="1808"/>
                    <a:pt x="5859" y="1798"/>
                  </a:cubicBezTo>
                  <a:cubicBezTo>
                    <a:pt x="4239" y="1203"/>
                    <a:pt x="2632" y="608"/>
                    <a:pt x="1013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3050375" y="2094425"/>
              <a:ext cx="360475" cy="259900"/>
            </a:xfrm>
            <a:custGeom>
              <a:avLst/>
              <a:gdLst/>
              <a:ahLst/>
              <a:cxnLst/>
              <a:rect l="l" t="t" r="r" b="b"/>
              <a:pathLst>
                <a:path w="14419" h="10396" extrusionOk="0">
                  <a:moveTo>
                    <a:pt x="7382" y="1"/>
                  </a:moveTo>
                  <a:cubicBezTo>
                    <a:pt x="7144" y="84"/>
                    <a:pt x="6894" y="156"/>
                    <a:pt x="6644" y="227"/>
                  </a:cubicBezTo>
                  <a:cubicBezTo>
                    <a:pt x="6763" y="418"/>
                    <a:pt x="6882" y="620"/>
                    <a:pt x="6989" y="811"/>
                  </a:cubicBezTo>
                  <a:lnTo>
                    <a:pt x="7001" y="822"/>
                  </a:lnTo>
                  <a:cubicBezTo>
                    <a:pt x="4691" y="2477"/>
                    <a:pt x="2358" y="4085"/>
                    <a:pt x="0" y="5656"/>
                  </a:cubicBezTo>
                  <a:cubicBezTo>
                    <a:pt x="226" y="7228"/>
                    <a:pt x="405" y="8812"/>
                    <a:pt x="548" y="10395"/>
                  </a:cubicBezTo>
                  <a:lnTo>
                    <a:pt x="667" y="10383"/>
                  </a:lnTo>
                  <a:cubicBezTo>
                    <a:pt x="5251" y="8264"/>
                    <a:pt x="9835" y="6145"/>
                    <a:pt x="14419" y="4025"/>
                  </a:cubicBezTo>
                  <a:lnTo>
                    <a:pt x="14419" y="4025"/>
                  </a:lnTo>
                  <a:cubicBezTo>
                    <a:pt x="12526" y="4263"/>
                    <a:pt x="10609" y="4430"/>
                    <a:pt x="8704" y="4501"/>
                  </a:cubicBezTo>
                  <a:cubicBezTo>
                    <a:pt x="8299" y="2989"/>
                    <a:pt x="7858" y="1489"/>
                    <a:pt x="7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510125" y="2010200"/>
              <a:ext cx="715300" cy="421200"/>
            </a:xfrm>
            <a:custGeom>
              <a:avLst/>
              <a:gdLst/>
              <a:ahLst/>
              <a:cxnLst/>
              <a:rect l="l" t="t" r="r" b="b"/>
              <a:pathLst>
                <a:path w="28612" h="16848" extrusionOk="0">
                  <a:moveTo>
                    <a:pt x="9216" y="0"/>
                  </a:moveTo>
                  <a:cubicBezTo>
                    <a:pt x="6085" y="1382"/>
                    <a:pt x="3037" y="2977"/>
                    <a:pt x="119" y="4763"/>
                  </a:cubicBezTo>
                  <a:lnTo>
                    <a:pt x="0" y="4846"/>
                  </a:lnTo>
                  <a:cubicBezTo>
                    <a:pt x="441" y="5513"/>
                    <a:pt x="881" y="6192"/>
                    <a:pt x="1334" y="6847"/>
                  </a:cubicBezTo>
                  <a:cubicBezTo>
                    <a:pt x="1905" y="7716"/>
                    <a:pt x="2489" y="8573"/>
                    <a:pt x="3072" y="9442"/>
                  </a:cubicBezTo>
                  <a:cubicBezTo>
                    <a:pt x="4751" y="11930"/>
                    <a:pt x="6454" y="14407"/>
                    <a:pt x="8204" y="16848"/>
                  </a:cubicBezTo>
                  <a:lnTo>
                    <a:pt x="8299" y="16788"/>
                  </a:lnTo>
                  <a:cubicBezTo>
                    <a:pt x="10597" y="16002"/>
                    <a:pt x="12681" y="14740"/>
                    <a:pt x="14740" y="13454"/>
                  </a:cubicBezTo>
                  <a:cubicBezTo>
                    <a:pt x="17050" y="12014"/>
                    <a:pt x="19348" y="10537"/>
                    <a:pt x="21610" y="9025"/>
                  </a:cubicBezTo>
                  <a:cubicBezTo>
                    <a:pt x="23968" y="7454"/>
                    <a:pt x="26301" y="5846"/>
                    <a:pt x="28611" y="4191"/>
                  </a:cubicBezTo>
                  <a:lnTo>
                    <a:pt x="28599" y="4180"/>
                  </a:lnTo>
                  <a:cubicBezTo>
                    <a:pt x="28492" y="3989"/>
                    <a:pt x="28373" y="3787"/>
                    <a:pt x="28254" y="3596"/>
                  </a:cubicBezTo>
                  <a:cubicBezTo>
                    <a:pt x="27635" y="2560"/>
                    <a:pt x="27016" y="1536"/>
                    <a:pt x="26408" y="500"/>
                  </a:cubicBezTo>
                  <a:cubicBezTo>
                    <a:pt x="26337" y="393"/>
                    <a:pt x="26278" y="286"/>
                    <a:pt x="26206" y="179"/>
                  </a:cubicBezTo>
                  <a:cubicBezTo>
                    <a:pt x="26039" y="262"/>
                    <a:pt x="25873" y="346"/>
                    <a:pt x="25706" y="417"/>
                  </a:cubicBezTo>
                  <a:cubicBezTo>
                    <a:pt x="24051" y="1203"/>
                    <a:pt x="22408" y="2001"/>
                    <a:pt x="20777" y="2822"/>
                  </a:cubicBezTo>
                  <a:cubicBezTo>
                    <a:pt x="17967" y="4227"/>
                    <a:pt x="15181" y="5692"/>
                    <a:pt x="12431" y="7192"/>
                  </a:cubicBezTo>
                  <a:cubicBezTo>
                    <a:pt x="11466" y="4751"/>
                    <a:pt x="10406" y="2346"/>
                    <a:pt x="9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3024175" y="1957225"/>
              <a:ext cx="128600" cy="123550"/>
            </a:xfrm>
            <a:custGeom>
              <a:avLst/>
              <a:gdLst/>
              <a:ahLst/>
              <a:cxnLst/>
              <a:rect l="l" t="t" r="r" b="b"/>
              <a:pathLst>
                <a:path w="5144" h="4942" extrusionOk="0">
                  <a:moveTo>
                    <a:pt x="4168" y="0"/>
                  </a:moveTo>
                  <a:cubicBezTo>
                    <a:pt x="3299" y="322"/>
                    <a:pt x="2429" y="655"/>
                    <a:pt x="1572" y="1012"/>
                  </a:cubicBezTo>
                  <a:cubicBezTo>
                    <a:pt x="1203" y="1834"/>
                    <a:pt x="667" y="2572"/>
                    <a:pt x="1" y="3179"/>
                  </a:cubicBezTo>
                  <a:cubicBezTo>
                    <a:pt x="60" y="3739"/>
                    <a:pt x="120" y="4310"/>
                    <a:pt x="179" y="4882"/>
                  </a:cubicBezTo>
                  <a:lnTo>
                    <a:pt x="215" y="4941"/>
                  </a:lnTo>
                  <a:cubicBezTo>
                    <a:pt x="1846" y="4120"/>
                    <a:pt x="3489" y="3322"/>
                    <a:pt x="5144" y="2536"/>
                  </a:cubicBezTo>
                  <a:lnTo>
                    <a:pt x="5084" y="2405"/>
                  </a:lnTo>
                  <a:cubicBezTo>
                    <a:pt x="4846" y="1584"/>
                    <a:pt x="4537" y="786"/>
                    <a:pt x="4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2405050" y="1652575"/>
              <a:ext cx="751000" cy="537425"/>
            </a:xfrm>
            <a:custGeom>
              <a:avLst/>
              <a:gdLst/>
              <a:ahLst/>
              <a:cxnLst/>
              <a:rect l="l" t="t" r="r" b="b"/>
              <a:pathLst>
                <a:path w="30040" h="21497" extrusionOk="0">
                  <a:moveTo>
                    <a:pt x="19120" y="1"/>
                  </a:moveTo>
                  <a:cubicBezTo>
                    <a:pt x="18655" y="1"/>
                    <a:pt x="18206" y="21"/>
                    <a:pt x="17788" y="66"/>
                  </a:cubicBezTo>
                  <a:cubicBezTo>
                    <a:pt x="17884" y="351"/>
                    <a:pt x="17979" y="649"/>
                    <a:pt x="18086" y="947"/>
                  </a:cubicBezTo>
                  <a:cubicBezTo>
                    <a:pt x="18110" y="1030"/>
                    <a:pt x="18134" y="1101"/>
                    <a:pt x="18169" y="1185"/>
                  </a:cubicBezTo>
                  <a:cubicBezTo>
                    <a:pt x="18265" y="1447"/>
                    <a:pt x="18336" y="1816"/>
                    <a:pt x="18372" y="2233"/>
                  </a:cubicBezTo>
                  <a:cubicBezTo>
                    <a:pt x="18527" y="3840"/>
                    <a:pt x="18229" y="6376"/>
                    <a:pt x="17360" y="7900"/>
                  </a:cubicBezTo>
                  <a:lnTo>
                    <a:pt x="17241" y="8043"/>
                  </a:lnTo>
                  <a:cubicBezTo>
                    <a:pt x="14550" y="6090"/>
                    <a:pt x="12014" y="3911"/>
                    <a:pt x="9680" y="1554"/>
                  </a:cubicBezTo>
                  <a:lnTo>
                    <a:pt x="9668" y="1137"/>
                  </a:lnTo>
                  <a:cubicBezTo>
                    <a:pt x="9668" y="1101"/>
                    <a:pt x="9668" y="1066"/>
                    <a:pt x="9668" y="1030"/>
                  </a:cubicBezTo>
                  <a:lnTo>
                    <a:pt x="9645" y="1030"/>
                  </a:lnTo>
                  <a:cubicBezTo>
                    <a:pt x="7621" y="2649"/>
                    <a:pt x="5596" y="4280"/>
                    <a:pt x="3596" y="5923"/>
                  </a:cubicBezTo>
                  <a:cubicBezTo>
                    <a:pt x="3299" y="6162"/>
                    <a:pt x="3013" y="6400"/>
                    <a:pt x="2715" y="6638"/>
                  </a:cubicBezTo>
                  <a:cubicBezTo>
                    <a:pt x="2096" y="7138"/>
                    <a:pt x="1465" y="7674"/>
                    <a:pt x="1048" y="8352"/>
                  </a:cubicBezTo>
                  <a:cubicBezTo>
                    <a:pt x="1" y="10079"/>
                    <a:pt x="560" y="12305"/>
                    <a:pt x="1382" y="14151"/>
                  </a:cubicBezTo>
                  <a:cubicBezTo>
                    <a:pt x="2167" y="15889"/>
                    <a:pt x="3156" y="17544"/>
                    <a:pt x="4203" y="19151"/>
                  </a:cubicBezTo>
                  <a:lnTo>
                    <a:pt x="4322" y="19068"/>
                  </a:lnTo>
                  <a:cubicBezTo>
                    <a:pt x="7240" y="17282"/>
                    <a:pt x="10288" y="15687"/>
                    <a:pt x="13419" y="14305"/>
                  </a:cubicBezTo>
                  <a:cubicBezTo>
                    <a:pt x="14609" y="16651"/>
                    <a:pt x="15669" y="19056"/>
                    <a:pt x="16634" y="21497"/>
                  </a:cubicBezTo>
                  <a:cubicBezTo>
                    <a:pt x="19384" y="19997"/>
                    <a:pt x="22170" y="18532"/>
                    <a:pt x="24980" y="17127"/>
                  </a:cubicBezTo>
                  <a:lnTo>
                    <a:pt x="24944" y="17068"/>
                  </a:lnTo>
                  <a:cubicBezTo>
                    <a:pt x="24885" y="16496"/>
                    <a:pt x="24825" y="15925"/>
                    <a:pt x="24766" y="15365"/>
                  </a:cubicBezTo>
                  <a:cubicBezTo>
                    <a:pt x="25432" y="14758"/>
                    <a:pt x="25968" y="14020"/>
                    <a:pt x="26337" y="13198"/>
                  </a:cubicBezTo>
                  <a:cubicBezTo>
                    <a:pt x="27194" y="12841"/>
                    <a:pt x="28064" y="12508"/>
                    <a:pt x="28933" y="12186"/>
                  </a:cubicBezTo>
                  <a:cubicBezTo>
                    <a:pt x="29302" y="12055"/>
                    <a:pt x="29671" y="11924"/>
                    <a:pt x="30040" y="11793"/>
                  </a:cubicBezTo>
                  <a:cubicBezTo>
                    <a:pt x="29933" y="10960"/>
                    <a:pt x="29814" y="10114"/>
                    <a:pt x="29683" y="9281"/>
                  </a:cubicBezTo>
                  <a:lnTo>
                    <a:pt x="29588" y="9281"/>
                  </a:lnTo>
                  <a:cubicBezTo>
                    <a:pt x="29564" y="9186"/>
                    <a:pt x="29016" y="7436"/>
                    <a:pt x="28766" y="6519"/>
                  </a:cubicBezTo>
                  <a:lnTo>
                    <a:pt x="28802" y="6507"/>
                  </a:lnTo>
                  <a:cubicBezTo>
                    <a:pt x="28861" y="6507"/>
                    <a:pt x="28921" y="6495"/>
                    <a:pt x="28980" y="6483"/>
                  </a:cubicBezTo>
                  <a:cubicBezTo>
                    <a:pt x="28754" y="6054"/>
                    <a:pt x="28456" y="5638"/>
                    <a:pt x="28195" y="5197"/>
                  </a:cubicBezTo>
                  <a:cubicBezTo>
                    <a:pt x="27730" y="4447"/>
                    <a:pt x="26194" y="2125"/>
                    <a:pt x="25635" y="1459"/>
                  </a:cubicBezTo>
                  <a:cubicBezTo>
                    <a:pt x="24976" y="678"/>
                    <a:pt x="21787" y="1"/>
                    <a:pt x="19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2487800" y="2235825"/>
              <a:ext cx="585525" cy="349850"/>
            </a:xfrm>
            <a:custGeom>
              <a:avLst/>
              <a:gdLst/>
              <a:ahLst/>
              <a:cxnLst/>
              <a:rect l="l" t="t" r="r" b="b"/>
              <a:pathLst>
                <a:path w="23421" h="13994" extrusionOk="0">
                  <a:moveTo>
                    <a:pt x="22503" y="0"/>
                  </a:moveTo>
                  <a:cubicBezTo>
                    <a:pt x="20241" y="1512"/>
                    <a:pt x="17943" y="2989"/>
                    <a:pt x="15633" y="4429"/>
                  </a:cubicBezTo>
                  <a:cubicBezTo>
                    <a:pt x="13574" y="5715"/>
                    <a:pt x="11490" y="6977"/>
                    <a:pt x="9192" y="7763"/>
                  </a:cubicBezTo>
                  <a:lnTo>
                    <a:pt x="9097" y="7823"/>
                  </a:lnTo>
                  <a:cubicBezTo>
                    <a:pt x="7347" y="5382"/>
                    <a:pt x="5644" y="2905"/>
                    <a:pt x="3965" y="405"/>
                  </a:cubicBezTo>
                  <a:lnTo>
                    <a:pt x="3965" y="405"/>
                  </a:lnTo>
                  <a:cubicBezTo>
                    <a:pt x="4191" y="2310"/>
                    <a:pt x="4430" y="4203"/>
                    <a:pt x="4656" y="6096"/>
                  </a:cubicBezTo>
                  <a:cubicBezTo>
                    <a:pt x="3048" y="8489"/>
                    <a:pt x="1489" y="10906"/>
                    <a:pt x="0" y="13371"/>
                  </a:cubicBezTo>
                  <a:cubicBezTo>
                    <a:pt x="24" y="13371"/>
                    <a:pt x="48" y="13371"/>
                    <a:pt x="60" y="13383"/>
                  </a:cubicBezTo>
                  <a:cubicBezTo>
                    <a:pt x="4176" y="13792"/>
                    <a:pt x="8307" y="13993"/>
                    <a:pt x="12436" y="13993"/>
                  </a:cubicBezTo>
                  <a:cubicBezTo>
                    <a:pt x="14555" y="13993"/>
                    <a:pt x="16673" y="13940"/>
                    <a:pt x="18789" y="13835"/>
                  </a:cubicBezTo>
                  <a:cubicBezTo>
                    <a:pt x="20205" y="13776"/>
                    <a:pt x="21658" y="13669"/>
                    <a:pt x="22980" y="13181"/>
                  </a:cubicBezTo>
                  <a:cubicBezTo>
                    <a:pt x="23122" y="13133"/>
                    <a:pt x="23265" y="13073"/>
                    <a:pt x="23420" y="13002"/>
                  </a:cubicBezTo>
                  <a:cubicBezTo>
                    <a:pt x="23408" y="10240"/>
                    <a:pt x="23289" y="7477"/>
                    <a:pt x="23051" y="4739"/>
                  </a:cubicBezTo>
                  <a:cubicBezTo>
                    <a:pt x="22908" y="3156"/>
                    <a:pt x="22729" y="1572"/>
                    <a:pt x="22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2814325" y="155032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36" y="0"/>
                  </a:lnTo>
                  <a:cubicBezTo>
                    <a:pt x="24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00B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3425725" y="2003350"/>
              <a:ext cx="122950" cy="159425"/>
            </a:xfrm>
            <a:custGeom>
              <a:avLst/>
              <a:gdLst/>
              <a:ahLst/>
              <a:cxnLst/>
              <a:rect l="l" t="t" r="r" b="b"/>
              <a:pathLst>
                <a:path w="4918" h="6377" extrusionOk="0">
                  <a:moveTo>
                    <a:pt x="3311" y="0"/>
                  </a:moveTo>
                  <a:cubicBezTo>
                    <a:pt x="3104" y="0"/>
                    <a:pt x="2891" y="34"/>
                    <a:pt x="2679" y="84"/>
                  </a:cubicBezTo>
                  <a:cubicBezTo>
                    <a:pt x="2500" y="96"/>
                    <a:pt x="2334" y="108"/>
                    <a:pt x="2167" y="132"/>
                  </a:cubicBezTo>
                  <a:cubicBezTo>
                    <a:pt x="1905" y="155"/>
                    <a:pt x="1655" y="203"/>
                    <a:pt x="1417" y="286"/>
                  </a:cubicBezTo>
                  <a:cubicBezTo>
                    <a:pt x="1155" y="370"/>
                    <a:pt x="893" y="501"/>
                    <a:pt x="679" y="679"/>
                  </a:cubicBezTo>
                  <a:cubicBezTo>
                    <a:pt x="464" y="858"/>
                    <a:pt x="274" y="1072"/>
                    <a:pt x="167" y="1322"/>
                  </a:cubicBezTo>
                  <a:cubicBezTo>
                    <a:pt x="12" y="1691"/>
                    <a:pt x="12" y="2096"/>
                    <a:pt x="12" y="2489"/>
                  </a:cubicBezTo>
                  <a:cubicBezTo>
                    <a:pt x="0" y="3311"/>
                    <a:pt x="0" y="4180"/>
                    <a:pt x="393" y="4906"/>
                  </a:cubicBezTo>
                  <a:cubicBezTo>
                    <a:pt x="703" y="5454"/>
                    <a:pt x="1203" y="5858"/>
                    <a:pt x="1786" y="6108"/>
                  </a:cubicBezTo>
                  <a:cubicBezTo>
                    <a:pt x="2096" y="6228"/>
                    <a:pt x="2405" y="6311"/>
                    <a:pt x="2738" y="6347"/>
                  </a:cubicBezTo>
                  <a:cubicBezTo>
                    <a:pt x="2774" y="6359"/>
                    <a:pt x="2810" y="6359"/>
                    <a:pt x="2858" y="6370"/>
                  </a:cubicBezTo>
                  <a:cubicBezTo>
                    <a:pt x="2909" y="6374"/>
                    <a:pt x="2961" y="6376"/>
                    <a:pt x="3013" y="6376"/>
                  </a:cubicBezTo>
                  <a:cubicBezTo>
                    <a:pt x="3139" y="6376"/>
                    <a:pt x="3263" y="6362"/>
                    <a:pt x="3381" y="6311"/>
                  </a:cubicBezTo>
                  <a:cubicBezTo>
                    <a:pt x="3572" y="6239"/>
                    <a:pt x="3715" y="6085"/>
                    <a:pt x="3846" y="5918"/>
                  </a:cubicBezTo>
                  <a:cubicBezTo>
                    <a:pt x="4774" y="4727"/>
                    <a:pt x="4917" y="3096"/>
                    <a:pt x="4715" y="1596"/>
                  </a:cubicBezTo>
                  <a:cubicBezTo>
                    <a:pt x="4643" y="1084"/>
                    <a:pt x="4501" y="536"/>
                    <a:pt x="4084" y="227"/>
                  </a:cubicBezTo>
                  <a:cubicBezTo>
                    <a:pt x="3857" y="62"/>
                    <a:pt x="3591" y="0"/>
                    <a:pt x="331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3285825" y="1401050"/>
              <a:ext cx="183075" cy="121000"/>
            </a:xfrm>
            <a:custGeom>
              <a:avLst/>
              <a:gdLst/>
              <a:ahLst/>
              <a:cxnLst/>
              <a:rect l="l" t="t" r="r" b="b"/>
              <a:pathLst>
                <a:path w="7323" h="4840" extrusionOk="0">
                  <a:moveTo>
                    <a:pt x="5801" y="0"/>
                  </a:moveTo>
                  <a:cubicBezTo>
                    <a:pt x="4740" y="0"/>
                    <a:pt x="3681" y="278"/>
                    <a:pt x="2774" y="816"/>
                  </a:cubicBezTo>
                  <a:cubicBezTo>
                    <a:pt x="1346" y="1661"/>
                    <a:pt x="310" y="3161"/>
                    <a:pt x="0" y="4793"/>
                  </a:cubicBezTo>
                  <a:cubicBezTo>
                    <a:pt x="267" y="4824"/>
                    <a:pt x="535" y="4840"/>
                    <a:pt x="802" y="4840"/>
                  </a:cubicBezTo>
                  <a:cubicBezTo>
                    <a:pt x="2054" y="4840"/>
                    <a:pt x="3301" y="4499"/>
                    <a:pt x="4370" y="3852"/>
                  </a:cubicBezTo>
                  <a:cubicBezTo>
                    <a:pt x="5727" y="3030"/>
                    <a:pt x="6775" y="1745"/>
                    <a:pt x="7299" y="268"/>
                  </a:cubicBezTo>
                  <a:lnTo>
                    <a:pt x="7322" y="197"/>
                  </a:lnTo>
                  <a:cubicBezTo>
                    <a:pt x="6826" y="65"/>
                    <a:pt x="6313" y="0"/>
                    <a:pt x="5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3170325" y="1889050"/>
              <a:ext cx="298275" cy="211075"/>
            </a:xfrm>
            <a:custGeom>
              <a:avLst/>
              <a:gdLst/>
              <a:ahLst/>
              <a:cxnLst/>
              <a:rect l="l" t="t" r="r" b="b"/>
              <a:pathLst>
                <a:path w="11931" h="8443" extrusionOk="0">
                  <a:moveTo>
                    <a:pt x="5846" y="1"/>
                  </a:moveTo>
                  <a:cubicBezTo>
                    <a:pt x="5668" y="1"/>
                    <a:pt x="5465" y="132"/>
                    <a:pt x="5311" y="251"/>
                  </a:cubicBezTo>
                  <a:cubicBezTo>
                    <a:pt x="3918" y="1453"/>
                    <a:pt x="2572" y="2703"/>
                    <a:pt x="1286" y="4013"/>
                  </a:cubicBezTo>
                  <a:cubicBezTo>
                    <a:pt x="858" y="4442"/>
                    <a:pt x="429" y="4894"/>
                    <a:pt x="12" y="5346"/>
                  </a:cubicBezTo>
                  <a:lnTo>
                    <a:pt x="0" y="5346"/>
                  </a:lnTo>
                  <a:cubicBezTo>
                    <a:pt x="608" y="6382"/>
                    <a:pt x="1227" y="7406"/>
                    <a:pt x="1846" y="8442"/>
                  </a:cubicBezTo>
                  <a:cubicBezTo>
                    <a:pt x="2096" y="8371"/>
                    <a:pt x="2346" y="8299"/>
                    <a:pt x="2584" y="8216"/>
                  </a:cubicBezTo>
                  <a:cubicBezTo>
                    <a:pt x="5215" y="7406"/>
                    <a:pt x="7859" y="6489"/>
                    <a:pt x="10061" y="4930"/>
                  </a:cubicBezTo>
                  <a:cubicBezTo>
                    <a:pt x="10633" y="4537"/>
                    <a:pt x="11169" y="4096"/>
                    <a:pt x="11669" y="3596"/>
                  </a:cubicBezTo>
                  <a:cubicBezTo>
                    <a:pt x="11788" y="3477"/>
                    <a:pt x="11931" y="3322"/>
                    <a:pt x="11883" y="3156"/>
                  </a:cubicBezTo>
                  <a:cubicBezTo>
                    <a:pt x="11847" y="3037"/>
                    <a:pt x="11752" y="2965"/>
                    <a:pt x="11645" y="2906"/>
                  </a:cubicBezTo>
                  <a:cubicBezTo>
                    <a:pt x="11097" y="2571"/>
                    <a:pt x="10441" y="2483"/>
                    <a:pt x="9783" y="2483"/>
                  </a:cubicBezTo>
                  <a:cubicBezTo>
                    <a:pt x="9597" y="2483"/>
                    <a:pt x="9411" y="2490"/>
                    <a:pt x="9228" y="2501"/>
                  </a:cubicBezTo>
                  <a:cubicBezTo>
                    <a:pt x="7847" y="2572"/>
                    <a:pt x="6466" y="2834"/>
                    <a:pt x="5144" y="3263"/>
                  </a:cubicBezTo>
                  <a:cubicBezTo>
                    <a:pt x="5585" y="2418"/>
                    <a:pt x="5906" y="1501"/>
                    <a:pt x="6120" y="560"/>
                  </a:cubicBezTo>
                  <a:cubicBezTo>
                    <a:pt x="6144" y="417"/>
                    <a:pt x="6168" y="239"/>
                    <a:pt x="6073" y="108"/>
                  </a:cubicBezTo>
                  <a:cubicBezTo>
                    <a:pt x="6013" y="36"/>
                    <a:pt x="5930" y="1"/>
                    <a:pt x="584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3298625" y="1545850"/>
              <a:ext cx="162525" cy="140125"/>
            </a:xfrm>
            <a:custGeom>
              <a:avLst/>
              <a:gdLst/>
              <a:ahLst/>
              <a:cxnLst/>
              <a:rect l="l" t="t" r="r" b="b"/>
              <a:pathLst>
                <a:path w="6501" h="5605" extrusionOk="0">
                  <a:moveTo>
                    <a:pt x="6501" y="1"/>
                  </a:moveTo>
                  <a:lnTo>
                    <a:pt x="6501" y="1"/>
                  </a:lnTo>
                  <a:cubicBezTo>
                    <a:pt x="5036" y="60"/>
                    <a:pt x="3596" y="608"/>
                    <a:pt x="2477" y="1537"/>
                  </a:cubicBezTo>
                  <a:cubicBezTo>
                    <a:pt x="1334" y="2477"/>
                    <a:pt x="512" y="3799"/>
                    <a:pt x="179" y="5239"/>
                  </a:cubicBezTo>
                  <a:lnTo>
                    <a:pt x="0" y="5251"/>
                  </a:lnTo>
                  <a:cubicBezTo>
                    <a:pt x="0" y="5311"/>
                    <a:pt x="0" y="5359"/>
                    <a:pt x="12" y="5418"/>
                  </a:cubicBezTo>
                  <a:cubicBezTo>
                    <a:pt x="404" y="5545"/>
                    <a:pt x="810" y="5604"/>
                    <a:pt x="1218" y="5604"/>
                  </a:cubicBezTo>
                  <a:cubicBezTo>
                    <a:pt x="2420" y="5604"/>
                    <a:pt x="3632" y="5087"/>
                    <a:pt x="4513" y="4251"/>
                  </a:cubicBezTo>
                  <a:cubicBezTo>
                    <a:pt x="5667" y="3156"/>
                    <a:pt x="6298" y="1584"/>
                    <a:pt x="6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3207825" y="1226475"/>
              <a:ext cx="99150" cy="226825"/>
            </a:xfrm>
            <a:custGeom>
              <a:avLst/>
              <a:gdLst/>
              <a:ahLst/>
              <a:cxnLst/>
              <a:rect l="l" t="t" r="r" b="b"/>
              <a:pathLst>
                <a:path w="3966" h="9073" extrusionOk="0">
                  <a:moveTo>
                    <a:pt x="2156" y="0"/>
                  </a:moveTo>
                  <a:cubicBezTo>
                    <a:pt x="1632" y="584"/>
                    <a:pt x="1167" y="1227"/>
                    <a:pt x="786" y="1905"/>
                  </a:cubicBezTo>
                  <a:cubicBezTo>
                    <a:pt x="346" y="2715"/>
                    <a:pt x="1" y="3608"/>
                    <a:pt x="36" y="4537"/>
                  </a:cubicBezTo>
                  <a:cubicBezTo>
                    <a:pt x="48" y="5191"/>
                    <a:pt x="263" y="5822"/>
                    <a:pt x="525" y="6430"/>
                  </a:cubicBezTo>
                  <a:cubicBezTo>
                    <a:pt x="977" y="7501"/>
                    <a:pt x="1656" y="8585"/>
                    <a:pt x="2715" y="9073"/>
                  </a:cubicBezTo>
                  <a:cubicBezTo>
                    <a:pt x="2727" y="9049"/>
                    <a:pt x="2751" y="9013"/>
                    <a:pt x="2763" y="8990"/>
                  </a:cubicBezTo>
                  <a:cubicBezTo>
                    <a:pt x="3573" y="7620"/>
                    <a:pt x="3965" y="6001"/>
                    <a:pt x="3858" y="4406"/>
                  </a:cubicBezTo>
                  <a:cubicBezTo>
                    <a:pt x="3751" y="2810"/>
                    <a:pt x="3156" y="1250"/>
                    <a:pt x="2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3104850" y="1526225"/>
              <a:ext cx="186950" cy="81250"/>
            </a:xfrm>
            <a:custGeom>
              <a:avLst/>
              <a:gdLst/>
              <a:ahLst/>
              <a:cxnLst/>
              <a:rect l="l" t="t" r="r" b="b"/>
              <a:pathLst>
                <a:path w="7478" h="3250" extrusionOk="0">
                  <a:moveTo>
                    <a:pt x="2783" y="0"/>
                  </a:moveTo>
                  <a:cubicBezTo>
                    <a:pt x="1718" y="0"/>
                    <a:pt x="655" y="400"/>
                    <a:pt x="0" y="1214"/>
                  </a:cubicBezTo>
                  <a:cubicBezTo>
                    <a:pt x="310" y="1691"/>
                    <a:pt x="643" y="2167"/>
                    <a:pt x="1107" y="2488"/>
                  </a:cubicBezTo>
                  <a:cubicBezTo>
                    <a:pt x="1572" y="2798"/>
                    <a:pt x="2119" y="2953"/>
                    <a:pt x="2667" y="3048"/>
                  </a:cubicBezTo>
                  <a:cubicBezTo>
                    <a:pt x="3406" y="3181"/>
                    <a:pt x="4161" y="3250"/>
                    <a:pt x="4916" y="3250"/>
                  </a:cubicBezTo>
                  <a:cubicBezTo>
                    <a:pt x="5778" y="3250"/>
                    <a:pt x="6639" y="3161"/>
                    <a:pt x="7477" y="2976"/>
                  </a:cubicBezTo>
                  <a:cubicBezTo>
                    <a:pt x="7477" y="2917"/>
                    <a:pt x="7465" y="2857"/>
                    <a:pt x="7465" y="2798"/>
                  </a:cubicBezTo>
                  <a:lnTo>
                    <a:pt x="7430" y="2798"/>
                  </a:lnTo>
                  <a:cubicBezTo>
                    <a:pt x="6513" y="1595"/>
                    <a:pt x="5322" y="524"/>
                    <a:pt x="3870" y="143"/>
                  </a:cubicBezTo>
                  <a:cubicBezTo>
                    <a:pt x="3518" y="48"/>
                    <a:pt x="3150" y="0"/>
                    <a:pt x="2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3124200" y="1444975"/>
              <a:ext cx="403625" cy="762000"/>
            </a:xfrm>
            <a:custGeom>
              <a:avLst/>
              <a:gdLst/>
              <a:ahLst/>
              <a:cxnLst/>
              <a:rect l="l" t="t" r="r" b="b"/>
              <a:pathLst>
                <a:path w="16145" h="30480" extrusionOk="0">
                  <a:moveTo>
                    <a:pt x="5915" y="0"/>
                  </a:moveTo>
                  <a:cubicBezTo>
                    <a:pt x="5814" y="0"/>
                    <a:pt x="5701" y="86"/>
                    <a:pt x="5715" y="214"/>
                  </a:cubicBezTo>
                  <a:cubicBezTo>
                    <a:pt x="6429" y="4762"/>
                    <a:pt x="6906" y="9334"/>
                    <a:pt x="7168" y="13918"/>
                  </a:cubicBezTo>
                  <a:cubicBezTo>
                    <a:pt x="4846" y="14156"/>
                    <a:pt x="2524" y="14442"/>
                    <a:pt x="214" y="14787"/>
                  </a:cubicBezTo>
                  <a:cubicBezTo>
                    <a:pt x="155" y="14799"/>
                    <a:pt x="95" y="14811"/>
                    <a:pt x="36" y="14811"/>
                  </a:cubicBezTo>
                  <a:lnTo>
                    <a:pt x="0" y="14823"/>
                  </a:lnTo>
                  <a:cubicBezTo>
                    <a:pt x="250" y="15740"/>
                    <a:pt x="798" y="17490"/>
                    <a:pt x="833" y="17585"/>
                  </a:cubicBezTo>
                  <a:lnTo>
                    <a:pt x="917" y="17585"/>
                  </a:lnTo>
                  <a:lnTo>
                    <a:pt x="2048" y="17454"/>
                  </a:lnTo>
                  <a:cubicBezTo>
                    <a:pt x="2429" y="18859"/>
                    <a:pt x="2762" y="20276"/>
                    <a:pt x="3060" y="21705"/>
                  </a:cubicBezTo>
                  <a:lnTo>
                    <a:pt x="3131" y="21776"/>
                  </a:lnTo>
                  <a:cubicBezTo>
                    <a:pt x="4417" y="20466"/>
                    <a:pt x="5763" y="19216"/>
                    <a:pt x="7156" y="18014"/>
                  </a:cubicBezTo>
                  <a:cubicBezTo>
                    <a:pt x="7310" y="17895"/>
                    <a:pt x="7513" y="17764"/>
                    <a:pt x="7691" y="17764"/>
                  </a:cubicBezTo>
                  <a:cubicBezTo>
                    <a:pt x="7775" y="17764"/>
                    <a:pt x="7858" y="17799"/>
                    <a:pt x="7918" y="17871"/>
                  </a:cubicBezTo>
                  <a:cubicBezTo>
                    <a:pt x="8013" y="18002"/>
                    <a:pt x="7989" y="18180"/>
                    <a:pt x="7953" y="18323"/>
                  </a:cubicBezTo>
                  <a:cubicBezTo>
                    <a:pt x="7751" y="19264"/>
                    <a:pt x="7430" y="20181"/>
                    <a:pt x="6989" y="21026"/>
                  </a:cubicBezTo>
                  <a:cubicBezTo>
                    <a:pt x="8311" y="20597"/>
                    <a:pt x="9692" y="20335"/>
                    <a:pt x="11073" y="20264"/>
                  </a:cubicBezTo>
                  <a:cubicBezTo>
                    <a:pt x="11264" y="20250"/>
                    <a:pt x="11459" y="20242"/>
                    <a:pt x="11652" y="20242"/>
                  </a:cubicBezTo>
                  <a:cubicBezTo>
                    <a:pt x="12302" y="20242"/>
                    <a:pt x="12949" y="20339"/>
                    <a:pt x="13490" y="20669"/>
                  </a:cubicBezTo>
                  <a:cubicBezTo>
                    <a:pt x="13597" y="20728"/>
                    <a:pt x="13692" y="20800"/>
                    <a:pt x="13728" y="20919"/>
                  </a:cubicBezTo>
                  <a:cubicBezTo>
                    <a:pt x="13776" y="21085"/>
                    <a:pt x="13633" y="21240"/>
                    <a:pt x="13514" y="21359"/>
                  </a:cubicBezTo>
                  <a:cubicBezTo>
                    <a:pt x="13014" y="21859"/>
                    <a:pt x="12478" y="22300"/>
                    <a:pt x="11906" y="22693"/>
                  </a:cubicBezTo>
                  <a:cubicBezTo>
                    <a:pt x="9704" y="24252"/>
                    <a:pt x="7060" y="25169"/>
                    <a:pt x="4429" y="25979"/>
                  </a:cubicBezTo>
                  <a:cubicBezTo>
                    <a:pt x="4905" y="27467"/>
                    <a:pt x="5346" y="28967"/>
                    <a:pt x="5751" y="30479"/>
                  </a:cubicBezTo>
                  <a:cubicBezTo>
                    <a:pt x="7656" y="30408"/>
                    <a:pt x="9573" y="30241"/>
                    <a:pt x="11466" y="30003"/>
                  </a:cubicBezTo>
                  <a:cubicBezTo>
                    <a:pt x="12252" y="29908"/>
                    <a:pt x="13037" y="29789"/>
                    <a:pt x="13811" y="29658"/>
                  </a:cubicBezTo>
                  <a:cubicBezTo>
                    <a:pt x="13871" y="29265"/>
                    <a:pt x="13883" y="28860"/>
                    <a:pt x="13847" y="28455"/>
                  </a:cubicBezTo>
                  <a:lnTo>
                    <a:pt x="13847" y="28443"/>
                  </a:lnTo>
                  <a:cubicBezTo>
                    <a:pt x="13264" y="28193"/>
                    <a:pt x="12764" y="27789"/>
                    <a:pt x="12454" y="27241"/>
                  </a:cubicBezTo>
                  <a:cubicBezTo>
                    <a:pt x="12061" y="26515"/>
                    <a:pt x="12061" y="25646"/>
                    <a:pt x="12073" y="24824"/>
                  </a:cubicBezTo>
                  <a:cubicBezTo>
                    <a:pt x="12073" y="24431"/>
                    <a:pt x="12073" y="24026"/>
                    <a:pt x="12228" y="23657"/>
                  </a:cubicBezTo>
                  <a:cubicBezTo>
                    <a:pt x="12335" y="23407"/>
                    <a:pt x="12525" y="23193"/>
                    <a:pt x="12740" y="23014"/>
                  </a:cubicBezTo>
                  <a:cubicBezTo>
                    <a:pt x="12954" y="22836"/>
                    <a:pt x="13216" y="22705"/>
                    <a:pt x="13478" y="22621"/>
                  </a:cubicBezTo>
                  <a:cubicBezTo>
                    <a:pt x="13716" y="22538"/>
                    <a:pt x="13966" y="22490"/>
                    <a:pt x="14228" y="22467"/>
                  </a:cubicBezTo>
                  <a:lnTo>
                    <a:pt x="14204" y="22324"/>
                  </a:lnTo>
                  <a:cubicBezTo>
                    <a:pt x="14407" y="20240"/>
                    <a:pt x="14561" y="18133"/>
                    <a:pt x="14680" y="16037"/>
                  </a:cubicBezTo>
                  <a:cubicBezTo>
                    <a:pt x="15038" y="16001"/>
                    <a:pt x="15407" y="15954"/>
                    <a:pt x="15764" y="15918"/>
                  </a:cubicBezTo>
                  <a:cubicBezTo>
                    <a:pt x="15883" y="15037"/>
                    <a:pt x="16014" y="14168"/>
                    <a:pt x="16145" y="13299"/>
                  </a:cubicBezTo>
                  <a:lnTo>
                    <a:pt x="16085" y="13287"/>
                  </a:lnTo>
                  <a:cubicBezTo>
                    <a:pt x="13228" y="13406"/>
                    <a:pt x="10370" y="13596"/>
                    <a:pt x="7525" y="13882"/>
                  </a:cubicBezTo>
                  <a:cubicBezTo>
                    <a:pt x="7263" y="9274"/>
                    <a:pt x="6775" y="4691"/>
                    <a:pt x="6060" y="130"/>
                  </a:cubicBezTo>
                  <a:cubicBezTo>
                    <a:pt x="6046" y="39"/>
                    <a:pt x="5983" y="0"/>
                    <a:pt x="5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2736050" y="1549600"/>
              <a:ext cx="128300" cy="159100"/>
            </a:xfrm>
            <a:custGeom>
              <a:avLst/>
              <a:gdLst/>
              <a:ahLst/>
              <a:cxnLst/>
              <a:rect l="l" t="t" r="r" b="b"/>
              <a:pathLst>
                <a:path w="5132" h="6364" extrusionOk="0">
                  <a:moveTo>
                    <a:pt x="2353" y="1"/>
                  </a:moveTo>
                  <a:cubicBezTo>
                    <a:pt x="1741" y="1"/>
                    <a:pt x="1109" y="40"/>
                    <a:pt x="501" y="40"/>
                  </a:cubicBezTo>
                  <a:cubicBezTo>
                    <a:pt x="332" y="40"/>
                    <a:pt x="165" y="37"/>
                    <a:pt x="0" y="29"/>
                  </a:cubicBezTo>
                  <a:lnTo>
                    <a:pt x="0" y="29"/>
                  </a:lnTo>
                  <a:cubicBezTo>
                    <a:pt x="1691" y="2137"/>
                    <a:pt x="3382" y="4256"/>
                    <a:pt x="5084" y="6363"/>
                  </a:cubicBezTo>
                  <a:lnTo>
                    <a:pt x="5132" y="6352"/>
                  </a:lnTo>
                  <a:cubicBezTo>
                    <a:pt x="5096" y="5935"/>
                    <a:pt x="5025" y="5566"/>
                    <a:pt x="4929" y="5304"/>
                  </a:cubicBezTo>
                  <a:cubicBezTo>
                    <a:pt x="4894" y="5220"/>
                    <a:pt x="4870" y="5149"/>
                    <a:pt x="4846" y="5066"/>
                  </a:cubicBezTo>
                  <a:cubicBezTo>
                    <a:pt x="4739" y="4768"/>
                    <a:pt x="4644" y="4470"/>
                    <a:pt x="4548" y="4185"/>
                  </a:cubicBezTo>
                  <a:cubicBezTo>
                    <a:pt x="4084" y="2792"/>
                    <a:pt x="3632" y="1410"/>
                    <a:pt x="3167" y="29"/>
                  </a:cubicBezTo>
                  <a:lnTo>
                    <a:pt x="3132" y="29"/>
                  </a:lnTo>
                  <a:cubicBezTo>
                    <a:pt x="2878" y="8"/>
                    <a:pt x="2617" y="1"/>
                    <a:pt x="2353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2594050" y="1240175"/>
              <a:ext cx="436400" cy="94375"/>
            </a:xfrm>
            <a:custGeom>
              <a:avLst/>
              <a:gdLst/>
              <a:ahLst/>
              <a:cxnLst/>
              <a:rect l="l" t="t" r="r" b="b"/>
              <a:pathLst>
                <a:path w="17456" h="3775" extrusionOk="0">
                  <a:moveTo>
                    <a:pt x="12306" y="1"/>
                  </a:moveTo>
                  <a:cubicBezTo>
                    <a:pt x="11399" y="1"/>
                    <a:pt x="10494" y="97"/>
                    <a:pt x="9597" y="226"/>
                  </a:cubicBezTo>
                  <a:cubicBezTo>
                    <a:pt x="6835" y="631"/>
                    <a:pt x="4121" y="1417"/>
                    <a:pt x="1644" y="2679"/>
                  </a:cubicBezTo>
                  <a:cubicBezTo>
                    <a:pt x="1084" y="2965"/>
                    <a:pt x="537" y="3274"/>
                    <a:pt x="1" y="3620"/>
                  </a:cubicBezTo>
                  <a:lnTo>
                    <a:pt x="96" y="3774"/>
                  </a:lnTo>
                  <a:cubicBezTo>
                    <a:pt x="1239" y="3750"/>
                    <a:pt x="2382" y="3703"/>
                    <a:pt x="3513" y="3655"/>
                  </a:cubicBezTo>
                  <a:cubicBezTo>
                    <a:pt x="6704" y="3500"/>
                    <a:pt x="9895" y="3239"/>
                    <a:pt x="13062" y="2869"/>
                  </a:cubicBezTo>
                  <a:cubicBezTo>
                    <a:pt x="14527" y="2703"/>
                    <a:pt x="15991" y="2512"/>
                    <a:pt x="17456" y="2298"/>
                  </a:cubicBezTo>
                  <a:cubicBezTo>
                    <a:pt x="17325" y="1393"/>
                    <a:pt x="16420" y="798"/>
                    <a:pt x="15551" y="488"/>
                  </a:cubicBezTo>
                  <a:cubicBezTo>
                    <a:pt x="14669" y="191"/>
                    <a:pt x="13765" y="48"/>
                    <a:pt x="12836" y="12"/>
                  </a:cubicBezTo>
                  <a:cubicBezTo>
                    <a:pt x="12659" y="4"/>
                    <a:pt x="12483" y="1"/>
                    <a:pt x="1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2591375" y="1311900"/>
              <a:ext cx="337275" cy="541750"/>
            </a:xfrm>
            <a:custGeom>
              <a:avLst/>
              <a:gdLst/>
              <a:ahLst/>
              <a:cxnLst/>
              <a:rect l="l" t="t" r="r" b="b"/>
              <a:pathLst>
                <a:path w="13491" h="21670" extrusionOk="0">
                  <a:moveTo>
                    <a:pt x="13181" y="0"/>
                  </a:moveTo>
                  <a:cubicBezTo>
                    <a:pt x="10002" y="370"/>
                    <a:pt x="6811" y="631"/>
                    <a:pt x="3620" y="786"/>
                  </a:cubicBezTo>
                  <a:cubicBezTo>
                    <a:pt x="3644" y="2120"/>
                    <a:pt x="3513" y="3465"/>
                    <a:pt x="3239" y="4775"/>
                  </a:cubicBezTo>
                  <a:lnTo>
                    <a:pt x="3144" y="4822"/>
                  </a:lnTo>
                  <a:cubicBezTo>
                    <a:pt x="2775" y="4394"/>
                    <a:pt x="2263" y="4049"/>
                    <a:pt x="1692" y="3977"/>
                  </a:cubicBezTo>
                  <a:cubicBezTo>
                    <a:pt x="1638" y="3972"/>
                    <a:pt x="1584" y="3969"/>
                    <a:pt x="1530" y="3969"/>
                  </a:cubicBezTo>
                  <a:cubicBezTo>
                    <a:pt x="1007" y="3969"/>
                    <a:pt x="476" y="4227"/>
                    <a:pt x="239" y="4691"/>
                  </a:cubicBezTo>
                  <a:cubicBezTo>
                    <a:pt x="1" y="5156"/>
                    <a:pt x="84" y="5715"/>
                    <a:pt x="298" y="6192"/>
                  </a:cubicBezTo>
                  <a:cubicBezTo>
                    <a:pt x="584" y="6870"/>
                    <a:pt x="1120" y="7430"/>
                    <a:pt x="1775" y="7775"/>
                  </a:cubicBezTo>
                  <a:cubicBezTo>
                    <a:pt x="1977" y="7882"/>
                    <a:pt x="2192" y="7966"/>
                    <a:pt x="2430" y="8037"/>
                  </a:cubicBezTo>
                  <a:lnTo>
                    <a:pt x="2442" y="8037"/>
                  </a:lnTo>
                  <a:cubicBezTo>
                    <a:pt x="2334" y="10240"/>
                    <a:pt x="2263" y="12442"/>
                    <a:pt x="2215" y="14657"/>
                  </a:cubicBezTo>
                  <a:cubicBezTo>
                    <a:pt x="2215" y="14693"/>
                    <a:pt x="2215" y="14728"/>
                    <a:pt x="2215" y="14764"/>
                  </a:cubicBezTo>
                  <a:lnTo>
                    <a:pt x="2227" y="15181"/>
                  </a:lnTo>
                  <a:cubicBezTo>
                    <a:pt x="4561" y="17538"/>
                    <a:pt x="7097" y="19717"/>
                    <a:pt x="9788" y="21670"/>
                  </a:cubicBezTo>
                  <a:lnTo>
                    <a:pt x="9907" y="21527"/>
                  </a:lnTo>
                  <a:cubicBezTo>
                    <a:pt x="10776" y="20003"/>
                    <a:pt x="11074" y="17467"/>
                    <a:pt x="10919" y="15860"/>
                  </a:cubicBezTo>
                  <a:lnTo>
                    <a:pt x="10919" y="15860"/>
                  </a:lnTo>
                  <a:lnTo>
                    <a:pt x="10871" y="15871"/>
                  </a:lnTo>
                  <a:cubicBezTo>
                    <a:pt x="9169" y="13764"/>
                    <a:pt x="7478" y="11645"/>
                    <a:pt x="5787" y="9537"/>
                  </a:cubicBezTo>
                  <a:lnTo>
                    <a:pt x="5787" y="9537"/>
                  </a:lnTo>
                  <a:cubicBezTo>
                    <a:pt x="5952" y="9545"/>
                    <a:pt x="6119" y="9548"/>
                    <a:pt x="6288" y="9548"/>
                  </a:cubicBezTo>
                  <a:cubicBezTo>
                    <a:pt x="6896" y="9548"/>
                    <a:pt x="7528" y="9509"/>
                    <a:pt x="8140" y="9509"/>
                  </a:cubicBezTo>
                  <a:cubicBezTo>
                    <a:pt x="8404" y="9509"/>
                    <a:pt x="8665" y="9516"/>
                    <a:pt x="8919" y="9537"/>
                  </a:cubicBezTo>
                  <a:lnTo>
                    <a:pt x="8954" y="9537"/>
                  </a:lnTo>
                  <a:cubicBezTo>
                    <a:pt x="9788" y="9466"/>
                    <a:pt x="10716" y="9335"/>
                    <a:pt x="11478" y="9061"/>
                  </a:cubicBezTo>
                  <a:cubicBezTo>
                    <a:pt x="12121" y="8835"/>
                    <a:pt x="12764" y="8513"/>
                    <a:pt x="13086" y="7918"/>
                  </a:cubicBezTo>
                  <a:cubicBezTo>
                    <a:pt x="13300" y="7537"/>
                    <a:pt x="13336" y="7073"/>
                    <a:pt x="13360" y="6632"/>
                  </a:cubicBezTo>
                  <a:cubicBezTo>
                    <a:pt x="13491" y="4418"/>
                    <a:pt x="13431" y="2203"/>
                    <a:pt x="1318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2488700" y="1196700"/>
              <a:ext cx="426250" cy="110450"/>
            </a:xfrm>
            <a:custGeom>
              <a:avLst/>
              <a:gdLst/>
              <a:ahLst/>
              <a:cxnLst/>
              <a:rect l="l" t="t" r="r" b="b"/>
              <a:pathLst>
                <a:path w="17050" h="4418" extrusionOk="0">
                  <a:moveTo>
                    <a:pt x="16681" y="1"/>
                  </a:moveTo>
                  <a:cubicBezTo>
                    <a:pt x="16657" y="1"/>
                    <a:pt x="16633" y="1"/>
                    <a:pt x="16621" y="13"/>
                  </a:cubicBezTo>
                  <a:cubicBezTo>
                    <a:pt x="11799" y="275"/>
                    <a:pt x="6989" y="810"/>
                    <a:pt x="2215" y="1584"/>
                  </a:cubicBezTo>
                  <a:cubicBezTo>
                    <a:pt x="1905" y="1644"/>
                    <a:pt x="1596" y="1691"/>
                    <a:pt x="1274" y="1751"/>
                  </a:cubicBezTo>
                  <a:cubicBezTo>
                    <a:pt x="857" y="1822"/>
                    <a:pt x="429" y="1894"/>
                    <a:pt x="0" y="1977"/>
                  </a:cubicBezTo>
                  <a:cubicBezTo>
                    <a:pt x="167" y="2739"/>
                    <a:pt x="238" y="3513"/>
                    <a:pt x="214" y="4299"/>
                  </a:cubicBezTo>
                  <a:lnTo>
                    <a:pt x="226" y="4299"/>
                  </a:lnTo>
                  <a:cubicBezTo>
                    <a:pt x="250" y="4263"/>
                    <a:pt x="274" y="4227"/>
                    <a:pt x="298" y="4180"/>
                  </a:cubicBezTo>
                  <a:cubicBezTo>
                    <a:pt x="2143" y="4227"/>
                    <a:pt x="4001" y="4299"/>
                    <a:pt x="5846" y="4406"/>
                  </a:cubicBezTo>
                  <a:lnTo>
                    <a:pt x="5858" y="4418"/>
                  </a:lnTo>
                  <a:cubicBezTo>
                    <a:pt x="8335" y="3156"/>
                    <a:pt x="11049" y="2370"/>
                    <a:pt x="13811" y="1965"/>
                  </a:cubicBezTo>
                  <a:cubicBezTo>
                    <a:pt x="14708" y="1836"/>
                    <a:pt x="15613" y="1740"/>
                    <a:pt x="16520" y="1740"/>
                  </a:cubicBezTo>
                  <a:cubicBezTo>
                    <a:pt x="16697" y="1740"/>
                    <a:pt x="16873" y="1743"/>
                    <a:pt x="17050" y="1751"/>
                  </a:cubicBezTo>
                  <a:lnTo>
                    <a:pt x="17050" y="1727"/>
                  </a:lnTo>
                  <a:cubicBezTo>
                    <a:pt x="16907" y="1156"/>
                    <a:pt x="16788" y="584"/>
                    <a:pt x="16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2520550" y="1116525"/>
              <a:ext cx="383700" cy="123950"/>
            </a:xfrm>
            <a:custGeom>
              <a:avLst/>
              <a:gdLst/>
              <a:ahLst/>
              <a:cxnLst/>
              <a:rect l="l" t="t" r="r" b="b"/>
              <a:pathLst>
                <a:path w="15348" h="4958" extrusionOk="0">
                  <a:moveTo>
                    <a:pt x="8465" y="1"/>
                  </a:moveTo>
                  <a:cubicBezTo>
                    <a:pt x="6467" y="1"/>
                    <a:pt x="4495" y="469"/>
                    <a:pt x="2917" y="1648"/>
                  </a:cubicBezTo>
                  <a:cubicBezTo>
                    <a:pt x="1727" y="2529"/>
                    <a:pt x="845" y="3744"/>
                    <a:pt x="0" y="4958"/>
                  </a:cubicBezTo>
                  <a:cubicBezTo>
                    <a:pt x="322" y="4898"/>
                    <a:pt x="631" y="4851"/>
                    <a:pt x="941" y="4791"/>
                  </a:cubicBezTo>
                  <a:cubicBezTo>
                    <a:pt x="5715" y="4017"/>
                    <a:pt x="10525" y="3482"/>
                    <a:pt x="15347" y="3220"/>
                  </a:cubicBezTo>
                  <a:lnTo>
                    <a:pt x="15347" y="3184"/>
                  </a:lnTo>
                  <a:cubicBezTo>
                    <a:pt x="15109" y="2327"/>
                    <a:pt x="14478" y="1624"/>
                    <a:pt x="13716" y="1160"/>
                  </a:cubicBezTo>
                  <a:cubicBezTo>
                    <a:pt x="12966" y="696"/>
                    <a:pt x="12097" y="457"/>
                    <a:pt x="11228" y="279"/>
                  </a:cubicBezTo>
                  <a:cubicBezTo>
                    <a:pt x="10326" y="101"/>
                    <a:pt x="9393" y="1"/>
                    <a:pt x="8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2238075" y="1301175"/>
              <a:ext cx="444425" cy="504875"/>
            </a:xfrm>
            <a:custGeom>
              <a:avLst/>
              <a:gdLst/>
              <a:ahLst/>
              <a:cxnLst/>
              <a:rect l="l" t="t" r="r" b="b"/>
              <a:pathLst>
                <a:path w="17777" h="20195" extrusionOk="0">
                  <a:moveTo>
                    <a:pt x="10323" y="1"/>
                  </a:moveTo>
                  <a:cubicBezTo>
                    <a:pt x="10299" y="48"/>
                    <a:pt x="10275" y="84"/>
                    <a:pt x="10251" y="120"/>
                  </a:cubicBezTo>
                  <a:cubicBezTo>
                    <a:pt x="9751" y="977"/>
                    <a:pt x="9049" y="1703"/>
                    <a:pt x="8215" y="2239"/>
                  </a:cubicBezTo>
                  <a:cubicBezTo>
                    <a:pt x="6596" y="3287"/>
                    <a:pt x="4584" y="3561"/>
                    <a:pt x="2977" y="4597"/>
                  </a:cubicBezTo>
                  <a:cubicBezTo>
                    <a:pt x="2048" y="5192"/>
                    <a:pt x="1274" y="6025"/>
                    <a:pt x="762" y="7002"/>
                  </a:cubicBezTo>
                  <a:cubicBezTo>
                    <a:pt x="250" y="7978"/>
                    <a:pt x="0" y="9169"/>
                    <a:pt x="441" y="10181"/>
                  </a:cubicBezTo>
                  <a:cubicBezTo>
                    <a:pt x="714" y="10824"/>
                    <a:pt x="1238" y="11336"/>
                    <a:pt x="1715" y="11859"/>
                  </a:cubicBezTo>
                  <a:cubicBezTo>
                    <a:pt x="2500" y="12705"/>
                    <a:pt x="3191" y="13657"/>
                    <a:pt x="3524" y="14765"/>
                  </a:cubicBezTo>
                  <a:cubicBezTo>
                    <a:pt x="3762" y="15562"/>
                    <a:pt x="3786" y="16396"/>
                    <a:pt x="3929" y="17217"/>
                  </a:cubicBezTo>
                  <a:cubicBezTo>
                    <a:pt x="4072" y="18039"/>
                    <a:pt x="4358" y="18884"/>
                    <a:pt x="4965" y="19444"/>
                  </a:cubicBezTo>
                  <a:cubicBezTo>
                    <a:pt x="5096" y="19575"/>
                    <a:pt x="5239" y="19670"/>
                    <a:pt x="5394" y="19765"/>
                  </a:cubicBezTo>
                  <a:cubicBezTo>
                    <a:pt x="5894" y="20063"/>
                    <a:pt x="6477" y="20194"/>
                    <a:pt x="7061" y="20194"/>
                  </a:cubicBezTo>
                  <a:cubicBezTo>
                    <a:pt x="7085" y="20194"/>
                    <a:pt x="7110" y="20194"/>
                    <a:pt x="7135" y="20194"/>
                  </a:cubicBezTo>
                  <a:cubicBezTo>
                    <a:pt x="7922" y="20194"/>
                    <a:pt x="9429" y="20020"/>
                    <a:pt x="10132" y="19801"/>
                  </a:cubicBezTo>
                  <a:lnTo>
                    <a:pt x="10275" y="19979"/>
                  </a:lnTo>
                  <a:cubicBezTo>
                    <a:pt x="12275" y="18336"/>
                    <a:pt x="14300" y="16705"/>
                    <a:pt x="16324" y="15086"/>
                  </a:cubicBezTo>
                  <a:lnTo>
                    <a:pt x="16347" y="15086"/>
                  </a:lnTo>
                  <a:cubicBezTo>
                    <a:pt x="16395" y="12871"/>
                    <a:pt x="16466" y="10669"/>
                    <a:pt x="16574" y="8466"/>
                  </a:cubicBezTo>
                  <a:lnTo>
                    <a:pt x="16562" y="8466"/>
                  </a:lnTo>
                  <a:cubicBezTo>
                    <a:pt x="16324" y="8395"/>
                    <a:pt x="16109" y="8311"/>
                    <a:pt x="15907" y="8204"/>
                  </a:cubicBezTo>
                  <a:cubicBezTo>
                    <a:pt x="15252" y="7859"/>
                    <a:pt x="14716" y="7299"/>
                    <a:pt x="14430" y="6621"/>
                  </a:cubicBezTo>
                  <a:cubicBezTo>
                    <a:pt x="14216" y="6144"/>
                    <a:pt x="14133" y="5585"/>
                    <a:pt x="14371" y="5120"/>
                  </a:cubicBezTo>
                  <a:cubicBezTo>
                    <a:pt x="14608" y="4656"/>
                    <a:pt x="15139" y="4398"/>
                    <a:pt x="15662" y="4398"/>
                  </a:cubicBezTo>
                  <a:cubicBezTo>
                    <a:pt x="15716" y="4398"/>
                    <a:pt x="15770" y="4401"/>
                    <a:pt x="15824" y="4406"/>
                  </a:cubicBezTo>
                  <a:cubicBezTo>
                    <a:pt x="16395" y="4478"/>
                    <a:pt x="16907" y="4823"/>
                    <a:pt x="17276" y="5251"/>
                  </a:cubicBezTo>
                  <a:lnTo>
                    <a:pt x="17371" y="5204"/>
                  </a:lnTo>
                  <a:cubicBezTo>
                    <a:pt x="17645" y="3894"/>
                    <a:pt x="17776" y="2549"/>
                    <a:pt x="17752" y="1215"/>
                  </a:cubicBezTo>
                  <a:lnTo>
                    <a:pt x="17752" y="1215"/>
                  </a:lnTo>
                  <a:cubicBezTo>
                    <a:pt x="16621" y="1263"/>
                    <a:pt x="15478" y="1310"/>
                    <a:pt x="14335" y="1334"/>
                  </a:cubicBezTo>
                  <a:lnTo>
                    <a:pt x="14240" y="1180"/>
                  </a:lnTo>
                  <a:cubicBezTo>
                    <a:pt x="14776" y="834"/>
                    <a:pt x="15323" y="525"/>
                    <a:pt x="15883" y="239"/>
                  </a:cubicBezTo>
                  <a:lnTo>
                    <a:pt x="15871" y="227"/>
                  </a:lnTo>
                  <a:cubicBezTo>
                    <a:pt x="14026" y="120"/>
                    <a:pt x="12168" y="48"/>
                    <a:pt x="10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3394750" y="3292500"/>
              <a:ext cx="942125" cy="123550"/>
            </a:xfrm>
            <a:custGeom>
              <a:avLst/>
              <a:gdLst/>
              <a:ahLst/>
              <a:cxnLst/>
              <a:rect l="l" t="t" r="r" b="b"/>
              <a:pathLst>
                <a:path w="37685" h="4942" extrusionOk="0">
                  <a:moveTo>
                    <a:pt x="1" y="0"/>
                  </a:moveTo>
                  <a:lnTo>
                    <a:pt x="1418" y="4942"/>
                  </a:lnTo>
                  <a:lnTo>
                    <a:pt x="36362" y="4942"/>
                  </a:lnTo>
                  <a:lnTo>
                    <a:pt x="376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3463525" y="3416025"/>
              <a:ext cx="814100" cy="905500"/>
            </a:xfrm>
            <a:custGeom>
              <a:avLst/>
              <a:gdLst/>
              <a:ahLst/>
              <a:cxnLst/>
              <a:rect l="l" t="t" r="r" b="b"/>
              <a:pathLst>
                <a:path w="32564" h="36220" extrusionOk="0">
                  <a:moveTo>
                    <a:pt x="0" y="1"/>
                  </a:moveTo>
                  <a:lnTo>
                    <a:pt x="4370" y="36219"/>
                  </a:lnTo>
                  <a:lnTo>
                    <a:pt x="27813" y="36219"/>
                  </a:lnTo>
                  <a:lnTo>
                    <a:pt x="325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3898400" y="3715475"/>
              <a:ext cx="251250" cy="348875"/>
            </a:xfrm>
            <a:custGeom>
              <a:avLst/>
              <a:gdLst/>
              <a:ahLst/>
              <a:cxnLst/>
              <a:rect l="l" t="t" r="r" b="b"/>
              <a:pathLst>
                <a:path w="10050" h="13955" extrusionOk="0">
                  <a:moveTo>
                    <a:pt x="7584" y="0"/>
                  </a:moveTo>
                  <a:cubicBezTo>
                    <a:pt x="6870" y="417"/>
                    <a:pt x="6156" y="822"/>
                    <a:pt x="5441" y="1238"/>
                  </a:cubicBezTo>
                  <a:cubicBezTo>
                    <a:pt x="4691" y="1667"/>
                    <a:pt x="3941" y="2108"/>
                    <a:pt x="3191" y="2536"/>
                  </a:cubicBezTo>
                  <a:cubicBezTo>
                    <a:pt x="4108" y="4120"/>
                    <a:pt x="5025" y="5703"/>
                    <a:pt x="5929" y="7299"/>
                  </a:cubicBezTo>
                  <a:cubicBezTo>
                    <a:pt x="4763" y="7287"/>
                    <a:pt x="3596" y="7275"/>
                    <a:pt x="2429" y="7275"/>
                  </a:cubicBezTo>
                  <a:cubicBezTo>
                    <a:pt x="2453" y="6525"/>
                    <a:pt x="2477" y="5787"/>
                    <a:pt x="2489" y="5048"/>
                  </a:cubicBezTo>
                  <a:lnTo>
                    <a:pt x="2489" y="5048"/>
                  </a:lnTo>
                  <a:cubicBezTo>
                    <a:pt x="2465" y="5060"/>
                    <a:pt x="2453" y="5084"/>
                    <a:pt x="2441" y="5108"/>
                  </a:cubicBezTo>
                  <a:cubicBezTo>
                    <a:pt x="2286" y="5394"/>
                    <a:pt x="2131" y="5679"/>
                    <a:pt x="1977" y="5965"/>
                  </a:cubicBezTo>
                  <a:cubicBezTo>
                    <a:pt x="1322" y="7180"/>
                    <a:pt x="667" y="8394"/>
                    <a:pt x="12" y="9609"/>
                  </a:cubicBezTo>
                  <a:cubicBezTo>
                    <a:pt x="0" y="9620"/>
                    <a:pt x="0" y="9632"/>
                    <a:pt x="0" y="9644"/>
                  </a:cubicBezTo>
                  <a:cubicBezTo>
                    <a:pt x="0" y="9656"/>
                    <a:pt x="0" y="9668"/>
                    <a:pt x="12" y="9680"/>
                  </a:cubicBezTo>
                  <a:cubicBezTo>
                    <a:pt x="822" y="11085"/>
                    <a:pt x="1631" y="12502"/>
                    <a:pt x="2453" y="13907"/>
                  </a:cubicBezTo>
                  <a:cubicBezTo>
                    <a:pt x="2453" y="13919"/>
                    <a:pt x="2465" y="13930"/>
                    <a:pt x="2477" y="13954"/>
                  </a:cubicBezTo>
                  <a:cubicBezTo>
                    <a:pt x="2489" y="13288"/>
                    <a:pt x="2500" y="12645"/>
                    <a:pt x="2512" y="12002"/>
                  </a:cubicBezTo>
                  <a:lnTo>
                    <a:pt x="2584" y="12002"/>
                  </a:lnTo>
                  <a:cubicBezTo>
                    <a:pt x="3179" y="12014"/>
                    <a:pt x="3786" y="12014"/>
                    <a:pt x="4394" y="12025"/>
                  </a:cubicBezTo>
                  <a:lnTo>
                    <a:pt x="4822" y="12025"/>
                  </a:lnTo>
                  <a:cubicBezTo>
                    <a:pt x="4891" y="12029"/>
                    <a:pt x="4958" y="12031"/>
                    <a:pt x="5025" y="12031"/>
                  </a:cubicBezTo>
                  <a:cubicBezTo>
                    <a:pt x="5203" y="12031"/>
                    <a:pt x="5376" y="12015"/>
                    <a:pt x="5548" y="11954"/>
                  </a:cubicBezTo>
                  <a:cubicBezTo>
                    <a:pt x="5894" y="11823"/>
                    <a:pt x="6180" y="11621"/>
                    <a:pt x="6382" y="11311"/>
                  </a:cubicBezTo>
                  <a:cubicBezTo>
                    <a:pt x="6680" y="10847"/>
                    <a:pt x="6965" y="10382"/>
                    <a:pt x="7263" y="9918"/>
                  </a:cubicBezTo>
                  <a:cubicBezTo>
                    <a:pt x="8073" y="8656"/>
                    <a:pt x="8847" y="7358"/>
                    <a:pt x="9692" y="6120"/>
                  </a:cubicBezTo>
                  <a:cubicBezTo>
                    <a:pt x="9847" y="5882"/>
                    <a:pt x="9954" y="5620"/>
                    <a:pt x="10013" y="5334"/>
                  </a:cubicBezTo>
                  <a:cubicBezTo>
                    <a:pt x="10025" y="5239"/>
                    <a:pt x="10037" y="5144"/>
                    <a:pt x="10049" y="5060"/>
                  </a:cubicBezTo>
                  <a:lnTo>
                    <a:pt x="10049" y="4787"/>
                  </a:lnTo>
                  <a:cubicBezTo>
                    <a:pt x="10037" y="4739"/>
                    <a:pt x="10037" y="4679"/>
                    <a:pt x="10025" y="4620"/>
                  </a:cubicBezTo>
                  <a:cubicBezTo>
                    <a:pt x="9990" y="4358"/>
                    <a:pt x="9918" y="4084"/>
                    <a:pt x="9787" y="3846"/>
                  </a:cubicBezTo>
                  <a:cubicBezTo>
                    <a:pt x="9061" y="2584"/>
                    <a:pt x="8335" y="1322"/>
                    <a:pt x="7620" y="60"/>
                  </a:cubicBezTo>
                  <a:cubicBezTo>
                    <a:pt x="7608" y="36"/>
                    <a:pt x="7596" y="24"/>
                    <a:pt x="7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3715625" y="3559500"/>
              <a:ext cx="364650" cy="185150"/>
            </a:xfrm>
            <a:custGeom>
              <a:avLst/>
              <a:gdLst/>
              <a:ahLst/>
              <a:cxnLst/>
              <a:rect l="l" t="t" r="r" b="b"/>
              <a:pathLst>
                <a:path w="14586" h="7406" extrusionOk="0">
                  <a:moveTo>
                    <a:pt x="3906" y="0"/>
                  </a:moveTo>
                  <a:cubicBezTo>
                    <a:pt x="3835" y="12"/>
                    <a:pt x="3763" y="24"/>
                    <a:pt x="3704" y="36"/>
                  </a:cubicBezTo>
                  <a:cubicBezTo>
                    <a:pt x="3323" y="96"/>
                    <a:pt x="2989" y="250"/>
                    <a:pt x="2692" y="477"/>
                  </a:cubicBezTo>
                  <a:cubicBezTo>
                    <a:pt x="2489" y="643"/>
                    <a:pt x="2299" y="834"/>
                    <a:pt x="2168" y="1060"/>
                  </a:cubicBezTo>
                  <a:cubicBezTo>
                    <a:pt x="1441" y="2346"/>
                    <a:pt x="727" y="3644"/>
                    <a:pt x="13" y="4930"/>
                  </a:cubicBezTo>
                  <a:cubicBezTo>
                    <a:pt x="13" y="4941"/>
                    <a:pt x="1" y="4953"/>
                    <a:pt x="1" y="4977"/>
                  </a:cubicBezTo>
                  <a:cubicBezTo>
                    <a:pt x="667" y="5334"/>
                    <a:pt x="1322" y="5703"/>
                    <a:pt x="2001" y="6073"/>
                  </a:cubicBezTo>
                  <a:cubicBezTo>
                    <a:pt x="2811" y="6513"/>
                    <a:pt x="3620" y="6965"/>
                    <a:pt x="4442" y="7406"/>
                  </a:cubicBezTo>
                  <a:cubicBezTo>
                    <a:pt x="5335" y="5811"/>
                    <a:pt x="6216" y="4203"/>
                    <a:pt x="7109" y="2596"/>
                  </a:cubicBezTo>
                  <a:cubicBezTo>
                    <a:pt x="7704" y="3608"/>
                    <a:pt x="8299" y="4608"/>
                    <a:pt x="8883" y="5608"/>
                  </a:cubicBezTo>
                  <a:cubicBezTo>
                    <a:pt x="8240" y="5977"/>
                    <a:pt x="7597" y="6346"/>
                    <a:pt x="6954" y="6715"/>
                  </a:cubicBezTo>
                  <a:cubicBezTo>
                    <a:pt x="6978" y="6727"/>
                    <a:pt x="7014" y="6727"/>
                    <a:pt x="7037" y="6727"/>
                  </a:cubicBezTo>
                  <a:cubicBezTo>
                    <a:pt x="7716" y="6692"/>
                    <a:pt x="8395" y="6656"/>
                    <a:pt x="9073" y="6620"/>
                  </a:cubicBezTo>
                  <a:cubicBezTo>
                    <a:pt x="9657" y="6596"/>
                    <a:pt x="10240" y="6573"/>
                    <a:pt x="10824" y="6537"/>
                  </a:cubicBezTo>
                  <a:cubicBezTo>
                    <a:pt x="11252" y="6513"/>
                    <a:pt x="11693" y="6501"/>
                    <a:pt x="12133" y="6477"/>
                  </a:cubicBezTo>
                  <a:cubicBezTo>
                    <a:pt x="12145" y="6477"/>
                    <a:pt x="12169" y="6465"/>
                    <a:pt x="12169" y="6465"/>
                  </a:cubicBezTo>
                  <a:cubicBezTo>
                    <a:pt x="12181" y="6454"/>
                    <a:pt x="12193" y="6442"/>
                    <a:pt x="12193" y="6430"/>
                  </a:cubicBezTo>
                  <a:cubicBezTo>
                    <a:pt x="12990" y="5013"/>
                    <a:pt x="13764" y="3596"/>
                    <a:pt x="14562" y="2179"/>
                  </a:cubicBezTo>
                  <a:cubicBezTo>
                    <a:pt x="14562" y="2155"/>
                    <a:pt x="14574" y="2143"/>
                    <a:pt x="14586" y="2120"/>
                  </a:cubicBezTo>
                  <a:lnTo>
                    <a:pt x="14586" y="2120"/>
                  </a:lnTo>
                  <a:cubicBezTo>
                    <a:pt x="14014" y="2441"/>
                    <a:pt x="13455" y="2774"/>
                    <a:pt x="12883" y="3096"/>
                  </a:cubicBezTo>
                  <a:cubicBezTo>
                    <a:pt x="12871" y="3072"/>
                    <a:pt x="12871" y="3060"/>
                    <a:pt x="12859" y="3048"/>
                  </a:cubicBezTo>
                  <a:cubicBezTo>
                    <a:pt x="12443" y="2346"/>
                    <a:pt x="12026" y="1643"/>
                    <a:pt x="11621" y="941"/>
                  </a:cubicBezTo>
                  <a:cubicBezTo>
                    <a:pt x="11383" y="548"/>
                    <a:pt x="11062" y="298"/>
                    <a:pt x="10609" y="203"/>
                  </a:cubicBezTo>
                  <a:cubicBezTo>
                    <a:pt x="10502" y="179"/>
                    <a:pt x="10383" y="143"/>
                    <a:pt x="10288" y="143"/>
                  </a:cubicBezTo>
                  <a:cubicBezTo>
                    <a:pt x="10014" y="131"/>
                    <a:pt x="9764" y="131"/>
                    <a:pt x="9490" y="131"/>
                  </a:cubicBezTo>
                  <a:cubicBezTo>
                    <a:pt x="9157" y="131"/>
                    <a:pt x="8823" y="131"/>
                    <a:pt x="8478" y="119"/>
                  </a:cubicBezTo>
                  <a:cubicBezTo>
                    <a:pt x="8037" y="119"/>
                    <a:pt x="7609" y="107"/>
                    <a:pt x="7180" y="107"/>
                  </a:cubicBezTo>
                  <a:cubicBezTo>
                    <a:pt x="6835" y="96"/>
                    <a:pt x="6502" y="96"/>
                    <a:pt x="6156" y="96"/>
                  </a:cubicBezTo>
                  <a:cubicBezTo>
                    <a:pt x="5912" y="90"/>
                    <a:pt x="5665" y="90"/>
                    <a:pt x="5418" y="90"/>
                  </a:cubicBezTo>
                  <a:cubicBezTo>
                    <a:pt x="5171" y="90"/>
                    <a:pt x="4924" y="90"/>
                    <a:pt x="4680" y="84"/>
                  </a:cubicBezTo>
                  <a:cubicBezTo>
                    <a:pt x="4537" y="72"/>
                    <a:pt x="4382" y="24"/>
                    <a:pt x="4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3628125" y="3735400"/>
              <a:ext cx="238450" cy="284975"/>
            </a:xfrm>
            <a:custGeom>
              <a:avLst/>
              <a:gdLst/>
              <a:ahLst/>
              <a:cxnLst/>
              <a:rect l="l" t="t" r="r" b="b"/>
              <a:pathLst>
                <a:path w="9538" h="11399" extrusionOk="0">
                  <a:moveTo>
                    <a:pt x="0" y="1"/>
                  </a:moveTo>
                  <a:lnTo>
                    <a:pt x="0" y="13"/>
                  </a:lnTo>
                  <a:cubicBezTo>
                    <a:pt x="548" y="346"/>
                    <a:pt x="1108" y="680"/>
                    <a:pt x="1667" y="1013"/>
                  </a:cubicBezTo>
                  <a:cubicBezTo>
                    <a:pt x="1655" y="1037"/>
                    <a:pt x="1655" y="1049"/>
                    <a:pt x="1643" y="1061"/>
                  </a:cubicBezTo>
                  <a:cubicBezTo>
                    <a:pt x="1227" y="1763"/>
                    <a:pt x="798" y="2477"/>
                    <a:pt x="381" y="3192"/>
                  </a:cubicBezTo>
                  <a:cubicBezTo>
                    <a:pt x="84" y="3692"/>
                    <a:pt x="84" y="4216"/>
                    <a:pt x="346" y="4728"/>
                  </a:cubicBezTo>
                  <a:cubicBezTo>
                    <a:pt x="727" y="5490"/>
                    <a:pt x="1155" y="6240"/>
                    <a:pt x="1548" y="7002"/>
                  </a:cubicBezTo>
                  <a:cubicBezTo>
                    <a:pt x="2096" y="8038"/>
                    <a:pt x="2667" y="9062"/>
                    <a:pt x="3179" y="10121"/>
                  </a:cubicBezTo>
                  <a:cubicBezTo>
                    <a:pt x="3536" y="10871"/>
                    <a:pt x="4167" y="11252"/>
                    <a:pt x="4977" y="11383"/>
                  </a:cubicBezTo>
                  <a:cubicBezTo>
                    <a:pt x="5054" y="11395"/>
                    <a:pt x="5132" y="11398"/>
                    <a:pt x="5211" y="11398"/>
                  </a:cubicBezTo>
                  <a:cubicBezTo>
                    <a:pt x="5290" y="11398"/>
                    <a:pt x="5370" y="11395"/>
                    <a:pt x="5453" y="11395"/>
                  </a:cubicBezTo>
                  <a:lnTo>
                    <a:pt x="9537" y="11395"/>
                  </a:lnTo>
                  <a:lnTo>
                    <a:pt x="9537" y="8847"/>
                  </a:lnTo>
                  <a:lnTo>
                    <a:pt x="9537" y="6323"/>
                  </a:lnTo>
                  <a:lnTo>
                    <a:pt x="4048" y="6323"/>
                  </a:lnTo>
                  <a:cubicBezTo>
                    <a:pt x="4644" y="5311"/>
                    <a:pt x="5215" y="4311"/>
                    <a:pt x="5799" y="3299"/>
                  </a:cubicBezTo>
                  <a:cubicBezTo>
                    <a:pt x="6442" y="3692"/>
                    <a:pt x="7073" y="4073"/>
                    <a:pt x="7716" y="4466"/>
                  </a:cubicBezTo>
                  <a:lnTo>
                    <a:pt x="7716" y="4454"/>
                  </a:lnTo>
                  <a:cubicBezTo>
                    <a:pt x="7716" y="4442"/>
                    <a:pt x="7716" y="4442"/>
                    <a:pt x="7704" y="4430"/>
                  </a:cubicBezTo>
                  <a:cubicBezTo>
                    <a:pt x="6799" y="2977"/>
                    <a:pt x="5894" y="1513"/>
                    <a:pt x="4989" y="49"/>
                  </a:cubicBezTo>
                  <a:cubicBezTo>
                    <a:pt x="4989" y="25"/>
                    <a:pt x="4977" y="13"/>
                    <a:pt x="4965" y="13"/>
                  </a:cubicBezTo>
                  <a:cubicBezTo>
                    <a:pt x="4941" y="13"/>
                    <a:pt x="4929" y="1"/>
                    <a:pt x="4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4998525" y="4106300"/>
              <a:ext cx="378350" cy="244675"/>
            </a:xfrm>
            <a:custGeom>
              <a:avLst/>
              <a:gdLst/>
              <a:ahLst/>
              <a:cxnLst/>
              <a:rect l="l" t="t" r="r" b="b"/>
              <a:pathLst>
                <a:path w="15134" h="9787" extrusionOk="0">
                  <a:moveTo>
                    <a:pt x="14276" y="0"/>
                  </a:moveTo>
                  <a:lnTo>
                    <a:pt x="7216" y="1834"/>
                  </a:lnTo>
                  <a:cubicBezTo>
                    <a:pt x="4394" y="4024"/>
                    <a:pt x="1489" y="6358"/>
                    <a:pt x="1" y="9608"/>
                  </a:cubicBezTo>
                  <a:lnTo>
                    <a:pt x="370" y="9787"/>
                  </a:lnTo>
                  <a:cubicBezTo>
                    <a:pt x="5287" y="7430"/>
                    <a:pt x="10216" y="5072"/>
                    <a:pt x="15134" y="2727"/>
                  </a:cubicBezTo>
                  <a:cubicBezTo>
                    <a:pt x="14895" y="1810"/>
                    <a:pt x="14610" y="905"/>
                    <a:pt x="14288" y="12"/>
                  </a:cubicBezTo>
                  <a:lnTo>
                    <a:pt x="14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4280875" y="4232200"/>
              <a:ext cx="432825" cy="110750"/>
            </a:xfrm>
            <a:custGeom>
              <a:avLst/>
              <a:gdLst/>
              <a:ahLst/>
              <a:cxnLst/>
              <a:rect l="l" t="t" r="r" b="b"/>
              <a:pathLst>
                <a:path w="17313" h="4430" extrusionOk="0">
                  <a:moveTo>
                    <a:pt x="9871" y="0"/>
                  </a:moveTo>
                  <a:lnTo>
                    <a:pt x="9871" y="12"/>
                  </a:lnTo>
                  <a:cubicBezTo>
                    <a:pt x="6251" y="512"/>
                    <a:pt x="2787" y="2060"/>
                    <a:pt x="1" y="4430"/>
                  </a:cubicBezTo>
                  <a:cubicBezTo>
                    <a:pt x="5775" y="4275"/>
                    <a:pt x="11550" y="4132"/>
                    <a:pt x="17312" y="3977"/>
                  </a:cubicBezTo>
                  <a:cubicBezTo>
                    <a:pt x="17253" y="2655"/>
                    <a:pt x="17158" y="1322"/>
                    <a:pt x="17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3910300" y="1464575"/>
              <a:ext cx="358100" cy="354850"/>
            </a:xfrm>
            <a:custGeom>
              <a:avLst/>
              <a:gdLst/>
              <a:ahLst/>
              <a:cxnLst/>
              <a:rect l="l" t="t" r="r" b="b"/>
              <a:pathLst>
                <a:path w="14324" h="14194" extrusionOk="0">
                  <a:moveTo>
                    <a:pt x="11724" y="1"/>
                  </a:moveTo>
                  <a:cubicBezTo>
                    <a:pt x="10776" y="1"/>
                    <a:pt x="9840" y="387"/>
                    <a:pt x="9133" y="1001"/>
                  </a:cubicBezTo>
                  <a:cubicBezTo>
                    <a:pt x="8311" y="1716"/>
                    <a:pt x="7775" y="2728"/>
                    <a:pt x="7561" y="3788"/>
                  </a:cubicBezTo>
                  <a:lnTo>
                    <a:pt x="7478" y="3883"/>
                  </a:lnTo>
                  <a:cubicBezTo>
                    <a:pt x="6477" y="3073"/>
                    <a:pt x="5406" y="2311"/>
                    <a:pt x="4168" y="2037"/>
                  </a:cubicBezTo>
                  <a:cubicBezTo>
                    <a:pt x="3895" y="1977"/>
                    <a:pt x="3611" y="1946"/>
                    <a:pt x="3327" y="1946"/>
                  </a:cubicBezTo>
                  <a:cubicBezTo>
                    <a:pt x="2272" y="1946"/>
                    <a:pt x="1209" y="2368"/>
                    <a:pt x="655" y="3240"/>
                  </a:cubicBezTo>
                  <a:cubicBezTo>
                    <a:pt x="0" y="4288"/>
                    <a:pt x="215" y="5657"/>
                    <a:pt x="762" y="6764"/>
                  </a:cubicBezTo>
                  <a:cubicBezTo>
                    <a:pt x="1429" y="8121"/>
                    <a:pt x="2525" y="9217"/>
                    <a:pt x="3679" y="10181"/>
                  </a:cubicBezTo>
                  <a:cubicBezTo>
                    <a:pt x="5537" y="11729"/>
                    <a:pt x="7585" y="13039"/>
                    <a:pt x="9728" y="14194"/>
                  </a:cubicBezTo>
                  <a:cubicBezTo>
                    <a:pt x="11264" y="10896"/>
                    <a:pt x="13514" y="7848"/>
                    <a:pt x="14121" y="4276"/>
                  </a:cubicBezTo>
                  <a:cubicBezTo>
                    <a:pt x="14276" y="3395"/>
                    <a:pt x="14324" y="2478"/>
                    <a:pt x="14062" y="1632"/>
                  </a:cubicBezTo>
                  <a:cubicBezTo>
                    <a:pt x="13931" y="1216"/>
                    <a:pt x="13716" y="799"/>
                    <a:pt x="13383" y="525"/>
                  </a:cubicBezTo>
                  <a:cubicBezTo>
                    <a:pt x="13038" y="216"/>
                    <a:pt x="12585" y="73"/>
                    <a:pt x="12133" y="25"/>
                  </a:cubicBezTo>
                  <a:cubicBezTo>
                    <a:pt x="11997" y="9"/>
                    <a:pt x="11860" y="1"/>
                    <a:pt x="11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4680625" y="1385725"/>
              <a:ext cx="127125" cy="183375"/>
            </a:xfrm>
            <a:custGeom>
              <a:avLst/>
              <a:gdLst/>
              <a:ahLst/>
              <a:cxnLst/>
              <a:rect l="l" t="t" r="r" b="b"/>
              <a:pathLst>
                <a:path w="5085" h="7335" extrusionOk="0">
                  <a:moveTo>
                    <a:pt x="5037" y="0"/>
                  </a:moveTo>
                  <a:cubicBezTo>
                    <a:pt x="5037" y="0"/>
                    <a:pt x="2180" y="905"/>
                    <a:pt x="679" y="1346"/>
                  </a:cubicBezTo>
                  <a:lnTo>
                    <a:pt x="679" y="1357"/>
                  </a:lnTo>
                  <a:cubicBezTo>
                    <a:pt x="525" y="2596"/>
                    <a:pt x="358" y="3834"/>
                    <a:pt x="191" y="5072"/>
                  </a:cubicBezTo>
                  <a:cubicBezTo>
                    <a:pt x="120" y="5525"/>
                    <a:pt x="60" y="5977"/>
                    <a:pt x="1" y="6430"/>
                  </a:cubicBezTo>
                  <a:cubicBezTo>
                    <a:pt x="263" y="6727"/>
                    <a:pt x="513" y="7037"/>
                    <a:pt x="775" y="7334"/>
                  </a:cubicBezTo>
                  <a:cubicBezTo>
                    <a:pt x="2251" y="4929"/>
                    <a:pt x="3692" y="2489"/>
                    <a:pt x="5085" y="24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4515725" y="1069100"/>
              <a:ext cx="401275" cy="586325"/>
            </a:xfrm>
            <a:custGeom>
              <a:avLst/>
              <a:gdLst/>
              <a:ahLst/>
              <a:cxnLst/>
              <a:rect l="l" t="t" r="r" b="b"/>
              <a:pathLst>
                <a:path w="16051" h="23453" extrusionOk="0">
                  <a:moveTo>
                    <a:pt x="10569" y="0"/>
                  </a:moveTo>
                  <a:cubicBezTo>
                    <a:pt x="10460" y="0"/>
                    <a:pt x="10347" y="15"/>
                    <a:pt x="10240" y="33"/>
                  </a:cubicBezTo>
                  <a:cubicBezTo>
                    <a:pt x="7442" y="473"/>
                    <a:pt x="4632" y="926"/>
                    <a:pt x="1822" y="1366"/>
                  </a:cubicBezTo>
                  <a:cubicBezTo>
                    <a:pt x="1215" y="1461"/>
                    <a:pt x="608" y="1557"/>
                    <a:pt x="1" y="1604"/>
                  </a:cubicBezTo>
                  <a:lnTo>
                    <a:pt x="1" y="1664"/>
                  </a:lnTo>
                  <a:cubicBezTo>
                    <a:pt x="346" y="4962"/>
                    <a:pt x="691" y="8248"/>
                    <a:pt x="1275" y="11510"/>
                  </a:cubicBezTo>
                  <a:cubicBezTo>
                    <a:pt x="1418" y="12248"/>
                    <a:pt x="1560" y="13010"/>
                    <a:pt x="1953" y="13653"/>
                  </a:cubicBezTo>
                  <a:cubicBezTo>
                    <a:pt x="2108" y="13915"/>
                    <a:pt x="2322" y="14165"/>
                    <a:pt x="2584" y="14296"/>
                  </a:cubicBezTo>
                  <a:cubicBezTo>
                    <a:pt x="2894" y="14451"/>
                    <a:pt x="3239" y="14463"/>
                    <a:pt x="3585" y="14463"/>
                  </a:cubicBezTo>
                  <a:cubicBezTo>
                    <a:pt x="4811" y="14451"/>
                    <a:pt x="6037" y="14308"/>
                    <a:pt x="7228" y="14034"/>
                  </a:cubicBezTo>
                  <a:cubicBezTo>
                    <a:pt x="7252" y="14022"/>
                    <a:pt x="7264" y="14022"/>
                    <a:pt x="7275" y="14011"/>
                  </a:cubicBezTo>
                  <a:cubicBezTo>
                    <a:pt x="8776" y="13570"/>
                    <a:pt x="11633" y="12665"/>
                    <a:pt x="11633" y="12665"/>
                  </a:cubicBezTo>
                  <a:lnTo>
                    <a:pt x="11681" y="12689"/>
                  </a:lnTo>
                  <a:cubicBezTo>
                    <a:pt x="10288" y="15154"/>
                    <a:pt x="8847" y="17594"/>
                    <a:pt x="7371" y="19999"/>
                  </a:cubicBezTo>
                  <a:cubicBezTo>
                    <a:pt x="8073" y="20845"/>
                    <a:pt x="8776" y="21678"/>
                    <a:pt x="9478" y="22512"/>
                  </a:cubicBezTo>
                  <a:cubicBezTo>
                    <a:pt x="9776" y="22857"/>
                    <a:pt x="10073" y="23214"/>
                    <a:pt x="10443" y="23452"/>
                  </a:cubicBezTo>
                  <a:cubicBezTo>
                    <a:pt x="12395" y="22071"/>
                    <a:pt x="14264" y="20583"/>
                    <a:pt x="16050" y="19011"/>
                  </a:cubicBezTo>
                  <a:lnTo>
                    <a:pt x="16027" y="18987"/>
                  </a:lnTo>
                  <a:cubicBezTo>
                    <a:pt x="15943" y="18654"/>
                    <a:pt x="15848" y="18321"/>
                    <a:pt x="15753" y="17987"/>
                  </a:cubicBezTo>
                  <a:cubicBezTo>
                    <a:pt x="14848" y="14689"/>
                    <a:pt x="14014" y="11367"/>
                    <a:pt x="13252" y="8034"/>
                  </a:cubicBezTo>
                  <a:cubicBezTo>
                    <a:pt x="13633" y="7569"/>
                    <a:pt x="13991" y="7093"/>
                    <a:pt x="14217" y="6533"/>
                  </a:cubicBezTo>
                  <a:cubicBezTo>
                    <a:pt x="14479" y="5902"/>
                    <a:pt x="14514" y="5129"/>
                    <a:pt x="14157" y="4533"/>
                  </a:cubicBezTo>
                  <a:cubicBezTo>
                    <a:pt x="14014" y="4307"/>
                    <a:pt x="13800" y="4105"/>
                    <a:pt x="13550" y="4033"/>
                  </a:cubicBezTo>
                  <a:cubicBezTo>
                    <a:pt x="13473" y="4010"/>
                    <a:pt x="13396" y="3997"/>
                    <a:pt x="13319" y="3997"/>
                  </a:cubicBezTo>
                  <a:cubicBezTo>
                    <a:pt x="13277" y="3997"/>
                    <a:pt x="13235" y="4001"/>
                    <a:pt x="13193" y="4009"/>
                  </a:cubicBezTo>
                  <a:cubicBezTo>
                    <a:pt x="12967" y="4057"/>
                    <a:pt x="12776" y="4224"/>
                    <a:pt x="12621" y="4390"/>
                  </a:cubicBezTo>
                  <a:cubicBezTo>
                    <a:pt x="12205" y="4795"/>
                    <a:pt x="11859" y="5271"/>
                    <a:pt x="11586" y="5783"/>
                  </a:cubicBezTo>
                  <a:lnTo>
                    <a:pt x="11514" y="5748"/>
                  </a:lnTo>
                  <a:cubicBezTo>
                    <a:pt x="11419" y="4045"/>
                    <a:pt x="11300" y="2331"/>
                    <a:pt x="11169" y="628"/>
                  </a:cubicBezTo>
                  <a:cubicBezTo>
                    <a:pt x="11145" y="473"/>
                    <a:pt x="11133" y="307"/>
                    <a:pt x="11038" y="176"/>
                  </a:cubicBezTo>
                  <a:cubicBezTo>
                    <a:pt x="10926" y="41"/>
                    <a:pt x="10753" y="0"/>
                    <a:pt x="1056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4397550" y="988325"/>
              <a:ext cx="457525" cy="225375"/>
            </a:xfrm>
            <a:custGeom>
              <a:avLst/>
              <a:gdLst/>
              <a:ahLst/>
              <a:cxnLst/>
              <a:rect l="l" t="t" r="r" b="b"/>
              <a:pathLst>
                <a:path w="18301" h="9015" extrusionOk="0">
                  <a:moveTo>
                    <a:pt x="16256" y="0"/>
                  </a:moveTo>
                  <a:cubicBezTo>
                    <a:pt x="16049" y="0"/>
                    <a:pt x="15834" y="72"/>
                    <a:pt x="15634" y="144"/>
                  </a:cubicBezTo>
                  <a:cubicBezTo>
                    <a:pt x="12231" y="1376"/>
                    <a:pt x="8621" y="2010"/>
                    <a:pt x="5002" y="2010"/>
                  </a:cubicBezTo>
                  <a:cubicBezTo>
                    <a:pt x="4633" y="2010"/>
                    <a:pt x="4264" y="2003"/>
                    <a:pt x="3894" y="1990"/>
                  </a:cubicBezTo>
                  <a:cubicBezTo>
                    <a:pt x="3063" y="1959"/>
                    <a:pt x="2232" y="1902"/>
                    <a:pt x="1401" y="1902"/>
                  </a:cubicBezTo>
                  <a:cubicBezTo>
                    <a:pt x="1267" y="1902"/>
                    <a:pt x="1134" y="1903"/>
                    <a:pt x="1001" y="1906"/>
                  </a:cubicBezTo>
                  <a:cubicBezTo>
                    <a:pt x="763" y="1906"/>
                    <a:pt x="501" y="1930"/>
                    <a:pt x="311" y="2073"/>
                  </a:cubicBezTo>
                  <a:cubicBezTo>
                    <a:pt x="84" y="2240"/>
                    <a:pt x="1" y="2573"/>
                    <a:pt x="60" y="2859"/>
                  </a:cubicBezTo>
                  <a:cubicBezTo>
                    <a:pt x="108" y="3145"/>
                    <a:pt x="299" y="3395"/>
                    <a:pt x="489" y="3597"/>
                  </a:cubicBezTo>
                  <a:cubicBezTo>
                    <a:pt x="1227" y="4383"/>
                    <a:pt x="2299" y="4752"/>
                    <a:pt x="3370" y="4847"/>
                  </a:cubicBezTo>
                  <a:cubicBezTo>
                    <a:pt x="3560" y="4862"/>
                    <a:pt x="3749" y="4869"/>
                    <a:pt x="3939" y="4869"/>
                  </a:cubicBezTo>
                  <a:cubicBezTo>
                    <a:pt x="4202" y="4869"/>
                    <a:pt x="4465" y="4856"/>
                    <a:pt x="4728" y="4835"/>
                  </a:cubicBezTo>
                  <a:cubicBezTo>
                    <a:pt x="5335" y="4788"/>
                    <a:pt x="5942" y="4692"/>
                    <a:pt x="6549" y="4597"/>
                  </a:cubicBezTo>
                  <a:cubicBezTo>
                    <a:pt x="9359" y="4157"/>
                    <a:pt x="12169" y="3704"/>
                    <a:pt x="14967" y="3264"/>
                  </a:cubicBezTo>
                  <a:cubicBezTo>
                    <a:pt x="15074" y="3246"/>
                    <a:pt x="15187" y="3231"/>
                    <a:pt x="15296" y="3231"/>
                  </a:cubicBezTo>
                  <a:cubicBezTo>
                    <a:pt x="15480" y="3231"/>
                    <a:pt x="15653" y="3272"/>
                    <a:pt x="15765" y="3407"/>
                  </a:cubicBezTo>
                  <a:cubicBezTo>
                    <a:pt x="15860" y="3538"/>
                    <a:pt x="15872" y="3704"/>
                    <a:pt x="15896" y="3859"/>
                  </a:cubicBezTo>
                  <a:cubicBezTo>
                    <a:pt x="16027" y="5562"/>
                    <a:pt x="16146" y="7276"/>
                    <a:pt x="16241" y="8979"/>
                  </a:cubicBezTo>
                  <a:lnTo>
                    <a:pt x="16313" y="9014"/>
                  </a:lnTo>
                  <a:cubicBezTo>
                    <a:pt x="16586" y="8502"/>
                    <a:pt x="16932" y="8026"/>
                    <a:pt x="17348" y="7621"/>
                  </a:cubicBezTo>
                  <a:cubicBezTo>
                    <a:pt x="17503" y="7455"/>
                    <a:pt x="17694" y="7288"/>
                    <a:pt x="17920" y="7240"/>
                  </a:cubicBezTo>
                  <a:cubicBezTo>
                    <a:pt x="17962" y="7232"/>
                    <a:pt x="18004" y="7228"/>
                    <a:pt x="18046" y="7228"/>
                  </a:cubicBezTo>
                  <a:cubicBezTo>
                    <a:pt x="18123" y="7228"/>
                    <a:pt x="18200" y="7241"/>
                    <a:pt x="18277" y="7264"/>
                  </a:cubicBezTo>
                  <a:lnTo>
                    <a:pt x="18301" y="7181"/>
                  </a:lnTo>
                  <a:cubicBezTo>
                    <a:pt x="17884" y="5121"/>
                    <a:pt x="17479" y="3061"/>
                    <a:pt x="17063" y="990"/>
                  </a:cubicBezTo>
                  <a:cubicBezTo>
                    <a:pt x="16991" y="632"/>
                    <a:pt x="16884" y="216"/>
                    <a:pt x="16551" y="61"/>
                  </a:cubicBezTo>
                  <a:cubicBezTo>
                    <a:pt x="16457" y="18"/>
                    <a:pt x="16357" y="0"/>
                    <a:pt x="16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4231775" y="1512225"/>
              <a:ext cx="953400" cy="989825"/>
            </a:xfrm>
            <a:custGeom>
              <a:avLst/>
              <a:gdLst/>
              <a:ahLst/>
              <a:cxnLst/>
              <a:rect l="l" t="t" r="r" b="b"/>
              <a:pathLst>
                <a:path w="38136" h="39593" extrusionOk="0">
                  <a:moveTo>
                    <a:pt x="18133" y="0"/>
                  </a:moveTo>
                  <a:lnTo>
                    <a:pt x="18133" y="0"/>
                  </a:lnTo>
                  <a:cubicBezTo>
                    <a:pt x="16574" y="298"/>
                    <a:pt x="15014" y="643"/>
                    <a:pt x="13454" y="1036"/>
                  </a:cubicBezTo>
                  <a:cubicBezTo>
                    <a:pt x="11728" y="1524"/>
                    <a:pt x="10049" y="2274"/>
                    <a:pt x="8680" y="3453"/>
                  </a:cubicBezTo>
                  <a:cubicBezTo>
                    <a:pt x="7323" y="4632"/>
                    <a:pt x="6584" y="6061"/>
                    <a:pt x="6037" y="7620"/>
                  </a:cubicBezTo>
                  <a:cubicBezTo>
                    <a:pt x="5691" y="9013"/>
                    <a:pt x="5346" y="10394"/>
                    <a:pt x="5025" y="11787"/>
                  </a:cubicBezTo>
                  <a:lnTo>
                    <a:pt x="5013" y="11787"/>
                  </a:lnTo>
                  <a:lnTo>
                    <a:pt x="5001" y="11883"/>
                  </a:lnTo>
                  <a:cubicBezTo>
                    <a:pt x="4941" y="12097"/>
                    <a:pt x="4894" y="12311"/>
                    <a:pt x="4846" y="12538"/>
                  </a:cubicBezTo>
                  <a:lnTo>
                    <a:pt x="4858" y="12538"/>
                  </a:lnTo>
                  <a:lnTo>
                    <a:pt x="2941" y="21622"/>
                  </a:lnTo>
                  <a:lnTo>
                    <a:pt x="0" y="23039"/>
                  </a:lnTo>
                  <a:cubicBezTo>
                    <a:pt x="0" y="23039"/>
                    <a:pt x="381" y="24087"/>
                    <a:pt x="2608" y="26480"/>
                  </a:cubicBezTo>
                  <a:cubicBezTo>
                    <a:pt x="2608" y="26480"/>
                    <a:pt x="3108" y="27158"/>
                    <a:pt x="3513" y="28075"/>
                  </a:cubicBezTo>
                  <a:lnTo>
                    <a:pt x="10216" y="23801"/>
                  </a:lnTo>
                  <a:cubicBezTo>
                    <a:pt x="10216" y="23801"/>
                    <a:pt x="10728" y="31516"/>
                    <a:pt x="10418" y="37624"/>
                  </a:cubicBezTo>
                  <a:cubicBezTo>
                    <a:pt x="10418" y="37624"/>
                    <a:pt x="15476" y="39593"/>
                    <a:pt x="22762" y="39593"/>
                  </a:cubicBezTo>
                  <a:cubicBezTo>
                    <a:pt x="26463" y="39593"/>
                    <a:pt x="30739" y="39085"/>
                    <a:pt x="35219" y="37553"/>
                  </a:cubicBezTo>
                  <a:lnTo>
                    <a:pt x="34088" y="18431"/>
                  </a:lnTo>
                  <a:lnTo>
                    <a:pt x="36409" y="12538"/>
                  </a:lnTo>
                  <a:cubicBezTo>
                    <a:pt x="36564" y="12133"/>
                    <a:pt x="36719" y="11728"/>
                    <a:pt x="36874" y="11335"/>
                  </a:cubicBezTo>
                  <a:cubicBezTo>
                    <a:pt x="36874" y="11335"/>
                    <a:pt x="36874" y="11323"/>
                    <a:pt x="36886" y="11323"/>
                  </a:cubicBezTo>
                  <a:cubicBezTo>
                    <a:pt x="37005" y="11002"/>
                    <a:pt x="37136" y="10668"/>
                    <a:pt x="37267" y="10347"/>
                  </a:cubicBezTo>
                  <a:cubicBezTo>
                    <a:pt x="37374" y="10073"/>
                    <a:pt x="37481" y="9799"/>
                    <a:pt x="37576" y="9537"/>
                  </a:cubicBezTo>
                  <a:cubicBezTo>
                    <a:pt x="37576" y="9525"/>
                    <a:pt x="37588" y="9525"/>
                    <a:pt x="37588" y="9525"/>
                  </a:cubicBezTo>
                  <a:cubicBezTo>
                    <a:pt x="38136" y="7108"/>
                    <a:pt x="37422" y="4346"/>
                    <a:pt x="35755" y="2536"/>
                  </a:cubicBezTo>
                  <a:cubicBezTo>
                    <a:pt x="35421" y="2167"/>
                    <a:pt x="34695" y="1679"/>
                    <a:pt x="34088" y="1453"/>
                  </a:cubicBezTo>
                  <a:cubicBezTo>
                    <a:pt x="31790" y="917"/>
                    <a:pt x="29456" y="512"/>
                    <a:pt x="27111" y="250"/>
                  </a:cubicBezTo>
                  <a:lnTo>
                    <a:pt x="27111" y="250"/>
                  </a:lnTo>
                  <a:cubicBezTo>
                    <a:pt x="27206" y="584"/>
                    <a:pt x="27301" y="917"/>
                    <a:pt x="27385" y="1250"/>
                  </a:cubicBezTo>
                  <a:lnTo>
                    <a:pt x="27408" y="1274"/>
                  </a:lnTo>
                  <a:cubicBezTo>
                    <a:pt x="25622" y="2846"/>
                    <a:pt x="23753" y="4334"/>
                    <a:pt x="21801" y="5703"/>
                  </a:cubicBezTo>
                  <a:cubicBezTo>
                    <a:pt x="21431" y="5477"/>
                    <a:pt x="21134" y="5120"/>
                    <a:pt x="20836" y="4775"/>
                  </a:cubicBezTo>
                  <a:cubicBezTo>
                    <a:pt x="20134" y="3941"/>
                    <a:pt x="19431" y="3108"/>
                    <a:pt x="18729" y="2263"/>
                  </a:cubicBezTo>
                  <a:cubicBezTo>
                    <a:pt x="18467" y="1965"/>
                    <a:pt x="18217" y="1655"/>
                    <a:pt x="17955" y="1358"/>
                  </a:cubicBezTo>
                  <a:cubicBezTo>
                    <a:pt x="18014" y="905"/>
                    <a:pt x="18074" y="453"/>
                    <a:pt x="18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4487150" y="2449825"/>
              <a:ext cx="889725" cy="1782400"/>
            </a:xfrm>
            <a:custGeom>
              <a:avLst/>
              <a:gdLst/>
              <a:ahLst/>
              <a:cxnLst/>
              <a:rect l="l" t="t" r="r" b="b"/>
              <a:pathLst>
                <a:path w="35589" h="71296" extrusionOk="0">
                  <a:moveTo>
                    <a:pt x="215" y="1"/>
                  </a:moveTo>
                  <a:cubicBezTo>
                    <a:pt x="203" y="144"/>
                    <a:pt x="203" y="287"/>
                    <a:pt x="191" y="430"/>
                  </a:cubicBezTo>
                  <a:lnTo>
                    <a:pt x="167" y="6645"/>
                  </a:lnTo>
                  <a:lnTo>
                    <a:pt x="1" y="71295"/>
                  </a:lnTo>
                  <a:lnTo>
                    <a:pt x="9526" y="71295"/>
                  </a:lnTo>
                  <a:lnTo>
                    <a:pt x="10585" y="23194"/>
                  </a:lnTo>
                  <a:lnTo>
                    <a:pt x="11657" y="33136"/>
                  </a:lnTo>
                  <a:lnTo>
                    <a:pt x="25206" y="68736"/>
                  </a:lnTo>
                  <a:lnTo>
                    <a:pt x="27671" y="68093"/>
                  </a:lnTo>
                  <a:lnTo>
                    <a:pt x="34731" y="66259"/>
                  </a:lnTo>
                  <a:lnTo>
                    <a:pt x="35589" y="66033"/>
                  </a:lnTo>
                  <a:lnTo>
                    <a:pt x="23873" y="30433"/>
                  </a:lnTo>
                  <a:lnTo>
                    <a:pt x="25206" y="13"/>
                  </a:lnTo>
                  <a:lnTo>
                    <a:pt x="25206" y="13"/>
                  </a:lnTo>
                  <a:cubicBezTo>
                    <a:pt x="25135" y="25"/>
                    <a:pt x="25075" y="49"/>
                    <a:pt x="25004" y="60"/>
                  </a:cubicBezTo>
                  <a:cubicBezTo>
                    <a:pt x="21020" y="1241"/>
                    <a:pt x="16867" y="1830"/>
                    <a:pt x="12714" y="1830"/>
                  </a:cubicBezTo>
                  <a:cubicBezTo>
                    <a:pt x="8488" y="1830"/>
                    <a:pt x="4262" y="1220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4037100" y="1853125"/>
              <a:ext cx="323875" cy="134775"/>
            </a:xfrm>
            <a:custGeom>
              <a:avLst/>
              <a:gdLst/>
              <a:ahLst/>
              <a:cxnLst/>
              <a:rect l="l" t="t" r="r" b="b"/>
              <a:pathLst>
                <a:path w="12955" h="5391" extrusionOk="0">
                  <a:moveTo>
                    <a:pt x="9798" y="1"/>
                  </a:moveTo>
                  <a:cubicBezTo>
                    <a:pt x="9640" y="1"/>
                    <a:pt x="9485" y="32"/>
                    <a:pt x="9335" y="56"/>
                  </a:cubicBezTo>
                  <a:cubicBezTo>
                    <a:pt x="6227" y="711"/>
                    <a:pt x="3108" y="1354"/>
                    <a:pt x="0" y="1997"/>
                  </a:cubicBezTo>
                  <a:lnTo>
                    <a:pt x="0" y="2021"/>
                  </a:lnTo>
                  <a:cubicBezTo>
                    <a:pt x="477" y="3164"/>
                    <a:pt x="1548" y="3997"/>
                    <a:pt x="2715" y="4367"/>
                  </a:cubicBezTo>
                  <a:cubicBezTo>
                    <a:pt x="3345" y="4570"/>
                    <a:pt x="4003" y="4655"/>
                    <a:pt x="4664" y="4655"/>
                  </a:cubicBezTo>
                  <a:cubicBezTo>
                    <a:pt x="5239" y="4655"/>
                    <a:pt x="5817" y="4591"/>
                    <a:pt x="6382" y="4486"/>
                  </a:cubicBezTo>
                  <a:cubicBezTo>
                    <a:pt x="7466" y="4283"/>
                    <a:pt x="8549" y="3914"/>
                    <a:pt x="9490" y="3331"/>
                  </a:cubicBezTo>
                  <a:lnTo>
                    <a:pt x="9502" y="3366"/>
                  </a:lnTo>
                  <a:cubicBezTo>
                    <a:pt x="10121" y="3962"/>
                    <a:pt x="10740" y="4557"/>
                    <a:pt x="11347" y="5152"/>
                  </a:cubicBezTo>
                  <a:cubicBezTo>
                    <a:pt x="11430" y="5236"/>
                    <a:pt x="11514" y="5319"/>
                    <a:pt x="11597" y="5390"/>
                  </a:cubicBezTo>
                  <a:cubicBezTo>
                    <a:pt x="12062" y="4200"/>
                    <a:pt x="12514" y="3009"/>
                    <a:pt x="12954" y="1807"/>
                  </a:cubicBezTo>
                  <a:lnTo>
                    <a:pt x="12800" y="1747"/>
                  </a:lnTo>
                  <a:cubicBezTo>
                    <a:pt x="12597" y="1616"/>
                    <a:pt x="12383" y="1485"/>
                    <a:pt x="12181" y="1342"/>
                  </a:cubicBezTo>
                  <a:cubicBezTo>
                    <a:pt x="11645" y="997"/>
                    <a:pt x="11109" y="640"/>
                    <a:pt x="10561" y="295"/>
                  </a:cubicBezTo>
                  <a:cubicBezTo>
                    <a:pt x="10383" y="176"/>
                    <a:pt x="10204" y="56"/>
                    <a:pt x="10002" y="21"/>
                  </a:cubicBezTo>
                  <a:cubicBezTo>
                    <a:pt x="9934" y="6"/>
                    <a:pt x="9866" y="1"/>
                    <a:pt x="979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5836" y="35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B437B-0640-CFA6-3B46-91CC8A89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82" y="491600"/>
            <a:ext cx="2993559" cy="572700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</a:rPr>
              <a:t>CROWDFUNDING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61050DD-6A4D-0936-39E3-65C3A6062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5"/>
          <a:stretch/>
        </p:blipFill>
        <p:spPr>
          <a:xfrm>
            <a:off x="4884503" y="218267"/>
            <a:ext cx="2865697" cy="16920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1330E0-5314-4761-DC72-CC7E52C7C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394" y="1688659"/>
            <a:ext cx="2998606" cy="299860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1199382"/>
            <a:ext cx="46855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 sostenere la nostra start-up, oltre ad un </a:t>
            </a:r>
            <a:r>
              <a:rPr lang="it-IT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autofinanziamento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da parte dei vari soci, ci avvaliamo anche della strategia del </a:t>
            </a:r>
            <a:r>
              <a:rPr lang="it-IT" i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crowdfunding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in particolare </a:t>
            </a:r>
            <a:r>
              <a:rPr lang="it-IT" b="1" i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l’equity-</a:t>
            </a:r>
            <a:r>
              <a:rPr lang="it-IT" b="1" i="1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based</a:t>
            </a:r>
            <a:r>
              <a:rPr lang="it-IT" b="1" i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crowdfunding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che permette alle persone interessate di finanziare la nostra idea attraverso i loro contributi. </a:t>
            </a:r>
            <a:b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 piattaforma a cui vogliamo rivolgerci è  </a:t>
            </a:r>
            <a:r>
              <a:rPr lang="it-IT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MAMACROWD</a:t>
            </a:r>
            <a: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tra le più importanti in Italia per investire nelle giovani aziende.</a:t>
            </a:r>
            <a:br>
              <a:rPr lang="it-IT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it-IT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2300" y="6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vironmental Consulting by Slidesgo">
  <a:themeElements>
    <a:clrScheme name="Simple Light">
      <a:dk1>
        <a:srgbClr val="083603"/>
      </a:dk1>
      <a:lt1>
        <a:srgbClr val="FFFFFF"/>
      </a:lt1>
      <a:dk2>
        <a:srgbClr val="B6D7A8"/>
      </a:dk2>
      <a:lt2>
        <a:srgbClr val="7DBD61"/>
      </a:lt2>
      <a:accent1>
        <a:srgbClr val="E6B8AF"/>
      </a:accent1>
      <a:accent2>
        <a:srgbClr val="F9CB9C"/>
      </a:accent2>
      <a:accent3>
        <a:srgbClr val="F6B26B"/>
      </a:accent3>
      <a:accent4>
        <a:srgbClr val="E69138"/>
      </a:accent4>
      <a:accent5>
        <a:srgbClr val="083603"/>
      </a:accent5>
      <a:accent6>
        <a:srgbClr val="083603"/>
      </a:accent6>
      <a:hlink>
        <a:srgbClr val="0836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1193</Words>
  <Application>Microsoft Office PowerPoint</Application>
  <PresentationFormat>Presentazione su schermo (16:9)</PresentationFormat>
  <Paragraphs>233</Paragraphs>
  <Slides>18</Slides>
  <Notes>9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Oswald</vt:lpstr>
      <vt:lpstr>Wingdings</vt:lpstr>
      <vt:lpstr>Tw Cen MT</vt:lpstr>
      <vt:lpstr>Open Sans</vt:lpstr>
      <vt:lpstr>Arial</vt:lpstr>
      <vt:lpstr>Environmental Consulting by Slidesgo</vt:lpstr>
      <vt:lpstr>EcoSport</vt:lpstr>
      <vt:lpstr>LA NOSTRA IDEA </vt:lpstr>
      <vt:lpstr>IL NOSTRO TEAM</vt:lpstr>
      <vt:lpstr>Presentazione standard di PowerPoint</vt:lpstr>
      <vt:lpstr>I NOSTRI PRODOTTI </vt:lpstr>
      <vt:lpstr>ECONYL</vt:lpstr>
      <vt:lpstr>65.100</vt:lpstr>
      <vt:lpstr>I NOSTRI OBIETTIVI FUTURI</vt:lpstr>
      <vt:lpstr>CROWDFUNDING</vt:lpstr>
      <vt:lpstr>PUBBLICITÀ</vt:lpstr>
      <vt:lpstr>Presentazione standard di PowerPoint</vt:lpstr>
      <vt:lpstr>COSTI VARIABILI </vt:lpstr>
      <vt:lpstr>ANNO</vt:lpstr>
      <vt:lpstr>1 ANNO</vt:lpstr>
      <vt:lpstr>2 ANNO</vt:lpstr>
      <vt:lpstr>3 ANNO</vt:lpstr>
      <vt:lpstr>4 ANNO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EcoSport</dc:title>
  <dc:creator>Maria</dc:creator>
  <cp:lastModifiedBy>Maria</cp:lastModifiedBy>
  <cp:revision>93</cp:revision>
  <dcterms:modified xsi:type="dcterms:W3CDTF">2022-07-04T10:50:42Z</dcterms:modified>
</cp:coreProperties>
</file>